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55"/>
  </p:notesMasterIdLst>
  <p:sldIdLst>
    <p:sldId id="270" r:id="rId3"/>
    <p:sldId id="271" r:id="rId4"/>
    <p:sldId id="389" r:id="rId5"/>
    <p:sldId id="273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307" r:id="rId32"/>
    <p:sldId id="308" r:id="rId33"/>
    <p:sldId id="291" r:id="rId34"/>
    <p:sldId id="361" r:id="rId35"/>
    <p:sldId id="362" r:id="rId36"/>
    <p:sldId id="363" r:id="rId37"/>
    <p:sldId id="364" r:id="rId38"/>
    <p:sldId id="365" r:id="rId39"/>
    <p:sldId id="366" r:id="rId40"/>
    <p:sldId id="368" r:id="rId41"/>
    <p:sldId id="371" r:id="rId42"/>
    <p:sldId id="372" r:id="rId43"/>
    <p:sldId id="373" r:id="rId44"/>
    <p:sldId id="374" r:id="rId45"/>
    <p:sldId id="383" r:id="rId46"/>
    <p:sldId id="385" r:id="rId47"/>
    <p:sldId id="387" r:id="rId48"/>
    <p:sldId id="391" r:id="rId49"/>
    <p:sldId id="390" r:id="rId50"/>
    <p:sldId id="384" r:id="rId51"/>
    <p:sldId id="377" r:id="rId52"/>
    <p:sldId id="380" r:id="rId53"/>
    <p:sldId id="38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09DB-7D93-488B-830F-782EDD05786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F663-DDD7-455A-8B2A-2BF2D9BEC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8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Social integration begins in childhood but develops and evolves over the whole lifespan. It refers to the attachments people sustain with society, for example through family, education or work.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DF447-B83B-4980-ADA4-FA2BA6AD3D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7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0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48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4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05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1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58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4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0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9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Calibri" panose="020F0502020204030204" pitchFamily="34" charset="0"/>
              </a:rPr>
              <a:t>The UKHLS comprises a representative sample of around 40,000 UK households recruited between January 2009 and June 2011. Questionnaires were completed in annual face-to-face interviews (at home or online) with all household members aged 16 and over.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DF447-B83B-4980-ADA4-FA2BA6AD3D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91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8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82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3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1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31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499C2-C502-4255-910A-D3F14B2F3D1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6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DF447-B83B-4980-ADA4-FA2BA6AD3D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5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People living with arthritis, epilepsy, high blood pressure or clinical depression were </a:t>
            </a:r>
            <a:r>
              <a:rPr lang="en-US" b="1" dirty="0"/>
              <a:t>less likely </a:t>
            </a:r>
            <a:r>
              <a:rPr lang="en-US" dirty="0"/>
              <a:t>to be </a:t>
            </a:r>
            <a:r>
              <a:rPr lang="en-US" b="1" dirty="0"/>
              <a:t>living independently</a:t>
            </a:r>
            <a:r>
              <a:rPr lang="en-US" dirty="0"/>
              <a:t> or with a partner, </a:t>
            </a:r>
            <a:r>
              <a:rPr lang="en-US" b="1" dirty="0"/>
              <a:t>graduates</a:t>
            </a:r>
            <a:r>
              <a:rPr lang="en-US" dirty="0"/>
              <a:t> (by 5.0 percentage points) or </a:t>
            </a:r>
            <a:r>
              <a:rPr lang="en-US" b="1" dirty="0"/>
              <a:t>in work </a:t>
            </a:r>
            <a:r>
              <a:rPr lang="en-US" dirty="0"/>
              <a:t>(2.4 percentage points) compared to people without chronic disease.  These differences were often similar in magnitude to those observed by gender or ethnicity.  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DF447-B83B-4980-ADA4-FA2BA6AD3D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1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DF447-B83B-4980-ADA4-FA2BA6AD3D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9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DF447-B83B-4980-ADA4-FA2BA6AD3D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7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6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7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8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5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2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20F179-1356-4D5E-8B5D-2C2C6162BD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42D71D-7222-4471-979A-5985053F3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7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31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94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20F179-1356-4D5E-8B5D-2C2C6162BD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42D71D-7222-4471-979A-5985053F3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0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8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5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17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2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9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4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58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5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8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1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4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3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001E-C9EE-4114-88B0-6EF3A9A2A6A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E669-CF16-4B72-9BA6-18996F5C2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53" r:id="rId13"/>
    <p:sldLayoutId id="214748367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79B5-FB0B-47EA-B39D-CFD3847A71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0A99-67F7-4660-857D-2ACAC5A5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understandingsociety.ac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s://www.understandingsociety.ac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s://www.understandingsociety.ac.uk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understandingsociety.ac.uk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jpeg"/><Relationship Id="rId7" Type="http://schemas.openxmlformats.org/officeDocument/2006/relationships/image" Target="../media/image7.png"/><Relationship Id="rId2" Type="http://schemas.openxmlformats.org/officeDocument/2006/relationships/hyperlink" Target="mailto:d.p.stark@leeds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5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andingsociety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671" y="4785976"/>
            <a:ext cx="8759044" cy="1821299"/>
          </a:xfrm>
        </p:spPr>
        <p:txBody>
          <a:bodyPr>
            <a:normAutofit fontScale="70000" lnSpcReduction="20000"/>
          </a:bodyPr>
          <a:lstStyle/>
          <a:p>
            <a:r>
              <a:rPr lang="en-GB" sz="2800" u="sng" dirty="0" smtClean="0"/>
              <a:t>Oana </a:t>
            </a:r>
            <a:r>
              <a:rPr lang="en-GB" sz="2800" u="sng" dirty="0" smtClean="0"/>
              <a:t>Lindner</a:t>
            </a:r>
            <a:r>
              <a:rPr lang="en-GB" sz="2800" u="sng" dirty="0"/>
              <a:t>, Richard Mattock </a:t>
            </a:r>
            <a:r>
              <a:rPr lang="en-GB" sz="2800" u="sng" dirty="0" smtClean="0"/>
              <a:t>&amp; Adam </a:t>
            </a:r>
            <a:r>
              <a:rPr lang="en-GB" sz="2800" u="sng" dirty="0"/>
              <a:t>Martin</a:t>
            </a:r>
            <a:r>
              <a:rPr lang="en-GB" sz="2800" dirty="0" smtClean="0"/>
              <a:t> </a:t>
            </a:r>
            <a:endParaRPr lang="en-GB" sz="2800" dirty="0" smtClean="0"/>
          </a:p>
          <a:p>
            <a:r>
              <a:rPr lang="en-GB" sz="1900" dirty="0" smtClean="0"/>
              <a:t>on behalf of</a:t>
            </a:r>
            <a:endParaRPr lang="en-GB" dirty="0" smtClean="0"/>
          </a:p>
          <a:p>
            <a:r>
              <a:rPr lang="en-GB" dirty="0" smtClean="0"/>
              <a:t>Dan Stark, Rachel </a:t>
            </a:r>
            <a:r>
              <a:rPr lang="en-GB" dirty="0" smtClean="0"/>
              <a:t>Taylor, </a:t>
            </a:r>
            <a:r>
              <a:rPr lang="en-GB" dirty="0" smtClean="0"/>
              <a:t>Sue Morgan, </a:t>
            </a:r>
          </a:p>
          <a:p>
            <a:r>
              <a:rPr lang="en-GB" dirty="0" smtClean="0"/>
              <a:t>Louise Soanes, Angharad Beckett</a:t>
            </a:r>
          </a:p>
          <a:p>
            <a:r>
              <a:rPr lang="en-GB" sz="2000" dirty="0" smtClean="0"/>
              <a:t>Sept 2019 – May 2023</a:t>
            </a:r>
          </a:p>
          <a:p>
            <a:r>
              <a:rPr lang="en-GB" sz="1600" dirty="0"/>
              <a:t>Economic and Social Research Council Grant /</a:t>
            </a:r>
            <a:r>
              <a:rPr lang="en-GB" sz="1600" dirty="0" smtClean="0"/>
              <a:t>S00565X/1</a:t>
            </a:r>
            <a:endParaRPr lang="en-GB" sz="15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7975" y="2982982"/>
            <a:ext cx="11735875" cy="11719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3200" dirty="0" smtClean="0"/>
              <a:t>The STARS Study: Social outcomes in adolescents and young adults (AYA) following a cancer diagnosis</a:t>
            </a:r>
            <a:br>
              <a:rPr lang="en-GB" sz="3200" dirty="0" smtClean="0"/>
            </a:br>
            <a:r>
              <a:rPr lang="en-GB" sz="2000" dirty="0" smtClean="0"/>
              <a:t>An overview of the quantitative and qualitative findings</a:t>
            </a:r>
            <a:endParaRPr lang="en-GB" dirty="0"/>
          </a:p>
        </p:txBody>
      </p:sp>
      <p:pic>
        <p:nvPicPr>
          <p:cNvPr id="7" name="Picture 11" descr="LTH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52" y="6253018"/>
            <a:ext cx="2827841" cy="47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7" t="11275" r="24927" b="75191"/>
          <a:stretch>
            <a:fillRect/>
          </a:stretch>
        </p:blipFill>
        <p:spPr bwMode="auto">
          <a:xfrm>
            <a:off x="10682382" y="506282"/>
            <a:ext cx="1420412" cy="54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707" t="10180" r="8707"/>
          <a:stretch/>
        </p:blipFill>
        <p:spPr>
          <a:xfrm>
            <a:off x="155576" y="72300"/>
            <a:ext cx="1037954" cy="617007"/>
          </a:xfrm>
          <a:prstGeom prst="rect">
            <a:avLst/>
          </a:prstGeom>
        </p:spPr>
      </p:pic>
      <p:sp>
        <p:nvSpPr>
          <p:cNvPr id="11" name="AutoShape 2" descr="Image result for esr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0" y="117743"/>
            <a:ext cx="2409090" cy="612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26239" b="29341"/>
          <a:stretch/>
        </p:blipFill>
        <p:spPr>
          <a:xfrm>
            <a:off x="279979" y="6158293"/>
            <a:ext cx="2500166" cy="666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t="20926" b="20377"/>
          <a:stretch/>
        </p:blipFill>
        <p:spPr>
          <a:xfrm>
            <a:off x="155575" y="730548"/>
            <a:ext cx="1505529" cy="410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3400" y="98406"/>
            <a:ext cx="1220450" cy="35346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C23D28A-9AF4-4529-A54B-CD4B242FBA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68" y="1098973"/>
            <a:ext cx="2493335" cy="23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F36E-F1AC-457C-9628-A200F5A8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3" y="494674"/>
            <a:ext cx="9818559" cy="6264549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Main findings:</a:t>
            </a:r>
          </a:p>
          <a:p>
            <a:pPr lvl="1"/>
            <a:r>
              <a:rPr lang="en-GB" sz="2000" b="0" i="0" u="none" strike="noStrike" baseline="0" dirty="0">
                <a:latin typeface="Calibri" panose="020F0502020204030204" pitchFamily="34" charset="0"/>
              </a:rPr>
              <a:t>With the exception of asthma and diabetes, a diagnosis of each chronic disease was associated with </a:t>
            </a:r>
            <a:r>
              <a:rPr lang="en-GB" sz="2000" b="1" i="0" u="none" strike="noStrike" baseline="0" dirty="0">
                <a:latin typeface="Calibri" panose="020F0502020204030204" pitchFamily="34" charset="0"/>
              </a:rPr>
              <a:t>substantially reduced likelihoods of living independently or with a partner, being educated to degree level, and of being in work</a:t>
            </a:r>
          </a:p>
          <a:p>
            <a:pPr lvl="1"/>
            <a:r>
              <a:rPr lang="en-GB" sz="2000" b="0" i="0" u="none" strike="noStrike" baseline="0" dirty="0">
                <a:latin typeface="Calibri" panose="020F0502020204030204" pitchFamily="34" charset="0"/>
              </a:rPr>
              <a:t>When in work, these chronic diseases were associated with </a:t>
            </a:r>
            <a:r>
              <a:rPr lang="en-GB" sz="2000" b="1" i="0" u="none" strike="noStrike" baseline="0" dirty="0">
                <a:latin typeface="Calibri" panose="020F0502020204030204" pitchFamily="34" charset="0"/>
              </a:rPr>
              <a:t>reduced earnings</a:t>
            </a:r>
          </a:p>
          <a:p>
            <a:pPr lvl="1"/>
            <a:r>
              <a:rPr lang="en-GB" sz="2000" b="0" i="0" u="none" strike="noStrike" baseline="0" dirty="0">
                <a:latin typeface="Calibri" panose="020F0502020204030204" pitchFamily="34" charset="0"/>
              </a:rPr>
              <a:t>Living with some chronic diseases was also associated with </a:t>
            </a:r>
            <a:r>
              <a:rPr lang="en-GB" sz="2000" b="1" i="0" u="none" strike="noStrike" baseline="0" dirty="0">
                <a:latin typeface="Calibri" panose="020F0502020204030204" pitchFamily="34" charset="0"/>
              </a:rPr>
              <a:t>greater loneliness and lower social support availability, but the magnitude of the difference in these measures was small.</a:t>
            </a:r>
          </a:p>
          <a:p>
            <a:r>
              <a:rPr lang="en-GB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Strengths/Limitations: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The large dataset</a:t>
            </a:r>
          </a:p>
          <a:p>
            <a:pPr lvl="1"/>
            <a:r>
              <a:rPr lang="en-GB" sz="2000" b="0" i="0" u="none" strike="noStrike" baseline="0" dirty="0">
                <a:latin typeface="Calibri" panose="020F0502020204030204" pitchFamily="34" charset="0"/>
              </a:rPr>
              <a:t>Lack of information data on disease severity, offline (vs. online) social interactions, quality/nature of social interactions</a:t>
            </a:r>
          </a:p>
          <a:p>
            <a:pPr lvl="1"/>
            <a:r>
              <a:rPr lang="en-GB" sz="2000" b="0" i="0" u="none" strike="noStrike" baseline="0" dirty="0">
                <a:latin typeface="Calibri" panose="020F0502020204030204" pitchFamily="34" charset="0"/>
              </a:rPr>
              <a:t>Significant challenges in the statistical modelling of associations between our selected chronic diseases and social integration mean that causal relationships cannot be inferred</a:t>
            </a:r>
          </a:p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Conclusions:</a:t>
            </a:r>
            <a:endParaRPr lang="en-GB" sz="2400" b="1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000" b="0" i="0" u="none" strike="noStrike" baseline="0" dirty="0">
                <a:latin typeface="Calibri" panose="020F0502020204030204" pitchFamily="34" charset="0"/>
              </a:rPr>
              <a:t>Our findings may have implications for the design and targeting of policy interventions</a:t>
            </a:r>
          </a:p>
          <a:p>
            <a:pPr lvl="1"/>
            <a:r>
              <a:rPr lang="en-GB" sz="2000" dirty="0"/>
              <a:t>The study also serves to describe the population we will use as a matched comparison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461" y="5452210"/>
            <a:ext cx="1899120" cy="13070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>
            <a:off x="10253273" y="5481043"/>
            <a:ext cx="536455" cy="624673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9" y="97971"/>
            <a:ext cx="11405908" cy="1307633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Study 2. Summary </a:t>
            </a:r>
            <a:br>
              <a:rPr lang="en-GB" sz="3600" b="1" dirty="0"/>
            </a:br>
            <a:r>
              <a:rPr lang="en-GB" sz="2700" b="1" dirty="0"/>
              <a:t>How does a cancer diagnosis affect education, employment, social, health and wellbeing outcomes? A matched case-control cohort study of TYAs in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69" y="1405604"/>
            <a:ext cx="10382760" cy="4336917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Questions</a:t>
            </a:r>
            <a:endParaRPr lang="en-GB" sz="2000" dirty="0"/>
          </a:p>
          <a:p>
            <a:pPr lvl="1"/>
            <a:r>
              <a:rPr lang="en-GB" sz="1800" dirty="0"/>
              <a:t>RQ1: How does a cancer diagnosis affect economic and social outcomes during the transition to adulthood, compared to matched peers without cancer?</a:t>
            </a:r>
          </a:p>
          <a:p>
            <a:pPr lvl="1"/>
            <a:r>
              <a:rPr lang="en-GB" sz="1800" dirty="0"/>
              <a:t>RQ2: How does a cancer diagnosis affect health and wellbeing (i.e. mental health) compared to matched peers without cancer?</a:t>
            </a:r>
          </a:p>
          <a:p>
            <a:pPr lvl="1"/>
            <a:r>
              <a:rPr lang="en-GB" sz="1800" dirty="0"/>
              <a:t>RQ3: Does cancer severity influence economic, social, health, and wellbeing outcomes?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Methods</a:t>
            </a:r>
          </a:p>
          <a:p>
            <a:pPr lvl="1"/>
            <a:r>
              <a:rPr lang="en-GB" sz="1800" dirty="0"/>
              <a:t>Propensity score matching to compare participants with cancer (BRIGHTLIGHT) and without cancer (UKHLS) &amp; regression models to evaluate the influence of cancer severity</a:t>
            </a:r>
          </a:p>
          <a:p>
            <a:pPr lvl="1"/>
            <a:r>
              <a:rPr lang="en-GB" sz="1800" dirty="0"/>
              <a:t>Compare outcomes at two timepoints: </a:t>
            </a:r>
            <a:r>
              <a:rPr lang="en-GB" sz="1800" b="1" dirty="0"/>
              <a:t>T1</a:t>
            </a:r>
            <a:r>
              <a:rPr lang="en-GB" sz="1800" dirty="0"/>
              <a:t> @ 6-months post diagnosis &amp; </a:t>
            </a:r>
            <a:r>
              <a:rPr lang="en-GB" sz="1800" b="1" dirty="0"/>
              <a:t>T2</a:t>
            </a:r>
            <a:r>
              <a:rPr lang="en-GB" sz="1800" dirty="0"/>
              <a:t> @ 3-years post diagnosis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Datasets</a:t>
            </a:r>
          </a:p>
          <a:p>
            <a:pPr lvl="1"/>
            <a:r>
              <a:rPr lang="en-GB" sz="1800" dirty="0"/>
              <a:t>BRIGHTLIGHT – bespoke survey of 1,114 teenagers aged 13-24 diagnosed with cancer, between 2012 and 2014, from 97 NHS Trusts across England (Taylor </a:t>
            </a:r>
            <a:r>
              <a:rPr lang="en-GB" sz="1800" i="1" dirty="0"/>
              <a:t>et al.</a:t>
            </a:r>
            <a:r>
              <a:rPr lang="en-GB" sz="1800" dirty="0"/>
              <a:t>, 2015) follow up in 5 waves across 3 years</a:t>
            </a:r>
          </a:p>
          <a:p>
            <a:pPr lvl="1"/>
            <a:r>
              <a:rPr lang="en-GB" sz="1800" dirty="0"/>
              <a:t>UKHLS (described in Study 1) – a nationally representative cohort survey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10224653" y="5542706"/>
            <a:ext cx="1864343" cy="11905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965495" y="5512787"/>
            <a:ext cx="688332" cy="642019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9" y="5942728"/>
            <a:ext cx="3076575" cy="790575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A21E533-C99C-4BCE-9142-8A6D778D3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27" y="5807836"/>
            <a:ext cx="1948873" cy="9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10697" y="1879600"/>
            <a:ext cx="6021523" cy="4616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en-US" sz="11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19993F-A845-DFF3-5089-9566C66364BE}"/>
              </a:ext>
            </a:extLst>
          </p:cNvPr>
          <p:cNvSpPr txBox="1">
            <a:spLocks/>
          </p:cNvSpPr>
          <p:nvPr/>
        </p:nvSpPr>
        <p:spPr>
          <a:xfrm>
            <a:off x="301126" y="315343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BRIGHTLIGHT Cohort Data 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301" y="1501437"/>
            <a:ext cx="6400800" cy="4145280"/>
          </a:xfrm>
          <a:prstGeom prst="rect">
            <a:avLst/>
          </a:prstGeom>
        </p:spPr>
      </p:pic>
      <p:pic>
        <p:nvPicPr>
          <p:cNvPr id="9" name="Picture 8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EC574D7-1B27-D1E6-B8FB-07DB19E74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255" y="174851"/>
            <a:ext cx="1317498" cy="968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1A0C7B-324B-921A-8820-0E3629FB6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962" y="113030"/>
            <a:ext cx="1639966" cy="1030313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F6BF262-7B40-70D9-09C0-78D36DCD8F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1150" y="1320800"/>
            <a:ext cx="5489575" cy="4713288"/>
            <a:chOff x="196" y="832"/>
            <a:chExt cx="3458" cy="296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0115405-715C-B755-5028-7AD07A4856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" y="832"/>
              <a:ext cx="3458" cy="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4BF992F-ECA7-5AC7-0FB8-AA010957D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834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58F356A5-9F82-0C25-08F1-39CBAD9D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934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095E9A8D-8511-6573-563D-B7E32E2D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03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B0519F2-ABAF-402A-FB53-C3496C50C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13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7D9D768-3981-06F2-A615-551BB71DB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23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3CD7B4A-3435-104D-6D38-C2636C0F2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33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DC93B5C-E3EA-3823-90C7-0637BC2B3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44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3F723F40-6089-124E-4C6F-769B2EB81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542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AE5AD73C-3B3F-1154-1B7D-8D646735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642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6D540EE2-AAE9-368E-7EDF-2FC95E94D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744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0407242E-CD37-E3B6-A7FB-7973B87A4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846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C9A8F6E5-B013-7908-7903-F31094A3E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946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37771A01-59AB-4346-D284-DC0B484C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048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119AF7C9-12C0-BC8B-3EF6-4362E6689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14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A7CF3A96-C926-CBBE-01EE-EF603E3C9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25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DCD2736E-7C9B-032F-59B9-67616835C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35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7DAABFAF-ECFE-78C8-4869-466395202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453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82893E19-32B4-1442-D124-099FF6F62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55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CD1543A3-FA76-D095-4321-905CCDEEC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55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AC091F17-0532-8461-E417-7140A139B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55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A9865FDF-FE71-4226-3B7E-3EF862A8D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" y="255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228F88AD-FD5F-541F-C66E-E0BABAA94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15"/>
              <a:ext cx="108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7997A8FD-043C-DB09-AD15-5AE3B58D4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15"/>
              <a:ext cx="1080" cy="28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AC705A9-FE9A-2AA6-23BA-1FA67FAEA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947"/>
              <a:ext cx="6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BRIGHTLIGHT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997C093A-B664-4580-775B-45B03FA25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1053"/>
              <a:ext cx="3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D80C0E2F-6FAD-4A88-8168-FEA97AE3C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05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33BCDDA5-E7E9-7318-8EE3-6A78B1408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1053"/>
              <a:ext cx="6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128425B9-95DD-F278-0A41-42052629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1053"/>
              <a:ext cx="7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665AC5A7-5C9C-10FB-AEE2-32BEBFC6A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05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C92811AE-19D7-A9E4-6C3B-509667E53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1053"/>
              <a:ext cx="30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 1,114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0C45CD5E-E6FC-C86C-0084-4AA1172D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1053"/>
              <a:ext cx="6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E36D8B42-ED93-66AC-3B68-EC33F2D1A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05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AADA9702-92F4-6628-11E0-1C01F0C02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1308"/>
              <a:ext cx="1080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2E194DB2-0693-02BB-CF36-AD1D18CBF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1308"/>
              <a:ext cx="1080" cy="31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3CC30FE9-CCF5-D2F7-409E-84C70B5FF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341"/>
              <a:ext cx="4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Wave 1 (T1)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973CF31D-A926-0E3A-82B0-011480FF1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34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3A3C5E45-40E8-DB16-B0D5-A1A255CD0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1443"/>
              <a:ext cx="65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Responses = 830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A4588151-BD1F-13FB-8C87-C24B442BC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144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70566D5B-219F-1DBC-A4A3-1DE36F925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1543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890ACB98-5691-CBA0-4774-19E92596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1018"/>
              <a:ext cx="642" cy="4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FA7BA757-89CD-ED0D-A1DD-8D538D905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1018"/>
              <a:ext cx="642" cy="46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A7B00848-779B-B501-448F-FD017401F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053"/>
              <a:ext cx="50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Deceased = 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91BC017F-53FF-C2F7-159D-10D73E9C6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05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3F52FB93-1946-5505-6FE5-C18E4C439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153"/>
              <a:ext cx="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45A1604F-D72A-222B-0134-4988C2FC9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1153"/>
              <a:ext cx="4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nwell = 16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208A2E6B-1F03-C0FC-D527-693175830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115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0BDECC3A-C1C6-8EE3-EA1B-751EDB01E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254"/>
              <a:ext cx="52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Refusal = 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01C37CA7-2AAE-0026-9CEA-26E3B37C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1254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4B47ED00-83F2-BFE3-200B-BAC33BC44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356"/>
              <a:ext cx="23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Other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F3740D39-68F0-90E8-3AC5-22AE60A1E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356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9CBDFB89-B698-5624-0AA4-E2C6F80D9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1356"/>
              <a:ext cx="2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 60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01FF9A71-DBC8-2B69-E8A1-C388948D5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356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A095BF53-4A43-AE9F-21F6-9184C1BD4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456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56A2A803-E845-0ED5-F37A-9831D8E07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243"/>
              <a:ext cx="2075" cy="5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4C56AE65-9F35-DD8D-88F5-3EA80E2EF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243"/>
              <a:ext cx="2075" cy="514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82B82D39-FDE3-48BB-A750-DA1761BC8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2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A8B0FEAC-5EF2-8280-98F4-E23030277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3277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F5978D43-872C-8BFB-C4B7-0004AA957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277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7CD0798B-AA3F-8DEE-D927-BF1631A0D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377"/>
              <a:ext cx="58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T2 responses 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B527D195-2434-1162-FF36-EA4AF42E2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3372"/>
              <a:ext cx="16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477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0BE0C23A-FCED-7485-D94D-4E284918E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3377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961B41FC-7A0A-A20C-5CF0-26464D207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3365"/>
              <a:ext cx="112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(Wave 5 = 336, Wave 4 = 141)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8DF72815-A246-46B0-AEB3-B5FB26B9D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3377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57206300-F9CB-BCC5-2190-58F3A38D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479"/>
              <a:ext cx="60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Analysis sample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82B49A27-DDE8-287F-A19C-E20EB1B0F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479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6E10D855-825E-03FD-AF3A-7B3024D8D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3479"/>
              <a:ext cx="10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E3E1B6AB-009B-7928-7EAE-E1375E23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" y="3479"/>
              <a:ext cx="16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5AB3B0DF-BAA5-8227-BD73-086D3D1FD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3479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4">
              <a:extLst>
                <a:ext uri="{FF2B5EF4-FFF2-40B4-BE49-F238E27FC236}">
                  <a16:creationId xmlns:a16="http://schemas.microsoft.com/office/drawing/2014/main" id="{4F8665DD-35C6-CD66-CC92-07CEBE808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347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5">
              <a:extLst>
                <a:ext uri="{FF2B5EF4-FFF2-40B4-BE49-F238E27FC236}">
                  <a16:creationId xmlns:a16="http://schemas.microsoft.com/office/drawing/2014/main" id="{0A7FA091-EDD6-EC75-3811-EB58F4582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578"/>
              <a:ext cx="84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(22 excluded as age 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FB7A2996-25AF-8DAB-0DFB-AC0ACA6C7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3578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C6FA0ADE-DD5A-D040-68E2-7F0966D1C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3578"/>
              <a:ext cx="2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years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8">
              <a:extLst>
                <a:ext uri="{FF2B5EF4-FFF2-40B4-BE49-F238E27FC236}">
                  <a16:creationId xmlns:a16="http://schemas.microsoft.com/office/drawing/2014/main" id="{50988C6D-8990-91EF-F5D5-3CE53682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3578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9">
              <a:extLst>
                <a:ext uri="{FF2B5EF4-FFF2-40B4-BE49-F238E27FC236}">
                  <a16:creationId xmlns:a16="http://schemas.microsoft.com/office/drawing/2014/main" id="{A4FECFA4-1EB0-70EE-550B-0BB1E3CBF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3578"/>
              <a:ext cx="6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or younger at T1)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0">
              <a:extLst>
                <a:ext uri="{FF2B5EF4-FFF2-40B4-BE49-F238E27FC236}">
                  <a16:creationId xmlns:a16="http://schemas.microsoft.com/office/drawing/2014/main" id="{5A9F0C59-676E-35D1-A354-7C0072607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3578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1">
              <a:extLst>
                <a:ext uri="{FF2B5EF4-FFF2-40B4-BE49-F238E27FC236}">
                  <a16:creationId xmlns:a16="http://schemas.microsoft.com/office/drawing/2014/main" id="{2FED94BC-91DF-49B0-E436-62D7984F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680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2">
              <a:extLst>
                <a:ext uri="{FF2B5EF4-FFF2-40B4-BE49-F238E27FC236}">
                  <a16:creationId xmlns:a16="http://schemas.microsoft.com/office/drawing/2014/main" id="{330DCCE4-39B0-AA88-2F71-FFF81A73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1727"/>
              <a:ext cx="1080" cy="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Rectangle 83">
              <a:extLst>
                <a:ext uri="{FF2B5EF4-FFF2-40B4-BE49-F238E27FC236}">
                  <a16:creationId xmlns:a16="http://schemas.microsoft.com/office/drawing/2014/main" id="{6334216A-5C9D-DC28-91D6-4C053EEBF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1727"/>
              <a:ext cx="1080" cy="2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84">
              <a:extLst>
                <a:ext uri="{FF2B5EF4-FFF2-40B4-BE49-F238E27FC236}">
                  <a16:creationId xmlns:a16="http://schemas.microsoft.com/office/drawing/2014/main" id="{3F930EC5-F8A6-16F7-4D50-38EA11E45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759"/>
              <a:ext cx="31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Wave 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5">
              <a:extLst>
                <a:ext uri="{FF2B5EF4-FFF2-40B4-BE49-F238E27FC236}">
                  <a16:creationId xmlns:a16="http://schemas.microsoft.com/office/drawing/2014/main" id="{08E60689-73CE-43D8-742D-1270788CB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75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6">
              <a:extLst>
                <a:ext uri="{FF2B5EF4-FFF2-40B4-BE49-F238E27FC236}">
                  <a16:creationId xmlns:a16="http://schemas.microsoft.com/office/drawing/2014/main" id="{990A845E-7034-ADAE-7771-BA4C3DE7D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1861"/>
              <a:ext cx="6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Responses = 566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7">
              <a:extLst>
                <a:ext uri="{FF2B5EF4-FFF2-40B4-BE49-F238E27FC236}">
                  <a16:creationId xmlns:a16="http://schemas.microsoft.com/office/drawing/2014/main" id="{B1E3AC86-2D98-4D64-6CA1-E0044D450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861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06A5B33F-23BB-C458-2A8D-BA2A4D1E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1961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F45BA46A-9028-8AAE-F2E3-CC9D3DCC4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2107"/>
              <a:ext cx="1080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90">
              <a:extLst>
                <a:ext uri="{FF2B5EF4-FFF2-40B4-BE49-F238E27FC236}">
                  <a16:creationId xmlns:a16="http://schemas.microsoft.com/office/drawing/2014/main" id="{5C89EB4B-6776-5B76-75FC-20037E1D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2107"/>
              <a:ext cx="1080" cy="27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1">
              <a:extLst>
                <a:ext uri="{FF2B5EF4-FFF2-40B4-BE49-F238E27FC236}">
                  <a16:creationId xmlns:a16="http://schemas.microsoft.com/office/drawing/2014/main" id="{37B3B5F0-E254-5757-6E8A-2B4C89827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2140"/>
              <a:ext cx="31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Wave 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2">
              <a:extLst>
                <a:ext uri="{FF2B5EF4-FFF2-40B4-BE49-F238E27FC236}">
                  <a16:creationId xmlns:a16="http://schemas.microsoft.com/office/drawing/2014/main" id="{E9D894E4-AC8D-85CA-9356-C7533BCF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2140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3">
              <a:extLst>
                <a:ext uri="{FF2B5EF4-FFF2-40B4-BE49-F238E27FC236}">
                  <a16:creationId xmlns:a16="http://schemas.microsoft.com/office/drawing/2014/main" id="{65F98896-6F8A-AE7E-EE13-5C57419D7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2245"/>
              <a:ext cx="6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Responses = 460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BB449869-0F5F-751B-98D9-26243DD65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2245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5">
              <a:extLst>
                <a:ext uri="{FF2B5EF4-FFF2-40B4-BE49-F238E27FC236}">
                  <a16:creationId xmlns:a16="http://schemas.microsoft.com/office/drawing/2014/main" id="{893D8B7D-79A0-54A7-95F9-E6BF757E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224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6">
              <a:extLst>
                <a:ext uri="{FF2B5EF4-FFF2-40B4-BE49-F238E27FC236}">
                  <a16:creationId xmlns:a16="http://schemas.microsoft.com/office/drawing/2014/main" id="{489927CC-37BD-460B-EB31-663B1EAAD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2492"/>
              <a:ext cx="108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97">
              <a:extLst>
                <a:ext uri="{FF2B5EF4-FFF2-40B4-BE49-F238E27FC236}">
                  <a16:creationId xmlns:a16="http://schemas.microsoft.com/office/drawing/2014/main" id="{1F1BB3BA-D4AF-0960-1345-C50FA567E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2492"/>
              <a:ext cx="1080" cy="28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D20F63B4-A5BC-33C1-A0A1-4227ED5BE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2524"/>
              <a:ext cx="12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9EEEA15A-7035-0731-A987-27349CBEF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2524"/>
              <a:ext cx="3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ave</a:t>
              </a: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4 (T2)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0">
              <a:extLst>
                <a:ext uri="{FF2B5EF4-FFF2-40B4-BE49-F238E27FC236}">
                  <a16:creationId xmlns:a16="http://schemas.microsoft.com/office/drawing/2014/main" id="{23F3C0F2-CDCA-D7BC-D95F-F062822FE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2524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1">
              <a:extLst>
                <a:ext uri="{FF2B5EF4-FFF2-40B4-BE49-F238E27FC236}">
                  <a16:creationId xmlns:a16="http://schemas.microsoft.com/office/drawing/2014/main" id="{4B49F412-5BF0-B117-6A25-2E3BB037A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2626"/>
              <a:ext cx="6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Responses = 394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8FD6B025-A31A-9795-B546-F9CC5DF27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2626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3">
              <a:extLst>
                <a:ext uri="{FF2B5EF4-FFF2-40B4-BE49-F238E27FC236}">
                  <a16:creationId xmlns:a16="http://schemas.microsoft.com/office/drawing/2014/main" id="{BF207317-B193-8F4E-DD72-52651AC2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2626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id="{984E23ED-C255-3D61-0D71-537CCF9AB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2726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5">
              <a:extLst>
                <a:ext uri="{FF2B5EF4-FFF2-40B4-BE49-F238E27FC236}">
                  <a16:creationId xmlns:a16="http://schemas.microsoft.com/office/drawing/2014/main" id="{213BBCF5-1C3E-A2BF-89F2-E2CC179A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2893"/>
              <a:ext cx="1083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06">
              <a:extLst>
                <a:ext uri="{FF2B5EF4-FFF2-40B4-BE49-F238E27FC236}">
                  <a16:creationId xmlns:a16="http://schemas.microsoft.com/office/drawing/2014/main" id="{EAF943BC-467D-CF47-1095-C6DF9860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2893"/>
              <a:ext cx="1083" cy="28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225A18D9-1BA8-B6F7-DC2E-6376469E3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" y="2925"/>
              <a:ext cx="4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Wave 5 (T2)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8">
              <a:extLst>
                <a:ext uri="{FF2B5EF4-FFF2-40B4-BE49-F238E27FC236}">
                  <a16:creationId xmlns:a16="http://schemas.microsoft.com/office/drawing/2014/main" id="{DFE39923-2749-5FFE-EDE3-6E02E60E1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292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9">
              <a:extLst>
                <a:ext uri="{FF2B5EF4-FFF2-40B4-BE49-F238E27FC236}">
                  <a16:creationId xmlns:a16="http://schemas.microsoft.com/office/drawing/2014/main" id="{093C0DA5-9636-1ABE-2262-E94785406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027"/>
              <a:ext cx="6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Responses = 336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0">
              <a:extLst>
                <a:ext uri="{FF2B5EF4-FFF2-40B4-BE49-F238E27FC236}">
                  <a16:creationId xmlns:a16="http://schemas.microsoft.com/office/drawing/2014/main" id="{DCBACC03-38FB-371B-70D4-355DDE745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3027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068598D-7BA7-9039-52C4-A6A559185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3027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97EE8C8A-0040-A18C-2249-77E4415EA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127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Line 113">
              <a:extLst>
                <a:ext uri="{FF2B5EF4-FFF2-40B4-BE49-F238E27FC236}">
                  <a16:creationId xmlns:a16="http://schemas.microsoft.com/office/drawing/2014/main" id="{5C85CD57-8BBB-49D2-71D1-FA2E15D09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3" y="1625"/>
              <a:ext cx="0" cy="1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114">
              <a:extLst>
                <a:ext uri="{FF2B5EF4-FFF2-40B4-BE49-F238E27FC236}">
                  <a16:creationId xmlns:a16="http://schemas.microsoft.com/office/drawing/2014/main" id="{A86DF8B0-1FC2-8BCA-2099-0B4FE9D26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679"/>
              <a:ext cx="67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Rectangle 115">
              <a:extLst>
                <a:ext uri="{FF2B5EF4-FFF2-40B4-BE49-F238E27FC236}">
                  <a16:creationId xmlns:a16="http://schemas.microsoft.com/office/drawing/2014/main" id="{FC36394A-EC83-0FEB-F2E4-E9AC9A0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541"/>
              <a:ext cx="650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Rectangle 116">
              <a:extLst>
                <a:ext uri="{FF2B5EF4-FFF2-40B4-BE49-F238E27FC236}">
                  <a16:creationId xmlns:a16="http://schemas.microsoft.com/office/drawing/2014/main" id="{91823F2B-2C74-05D7-BC2A-4908C4BBE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541"/>
              <a:ext cx="650" cy="27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117">
              <a:extLst>
                <a:ext uri="{FF2B5EF4-FFF2-40B4-BE49-F238E27FC236}">
                  <a16:creationId xmlns:a16="http://schemas.microsoft.com/office/drawing/2014/main" id="{A7A0AF2F-CA09-E67D-9ECD-4FEC21FF7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573"/>
              <a:ext cx="50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Deceased = 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8">
              <a:extLst>
                <a:ext uri="{FF2B5EF4-FFF2-40B4-BE49-F238E27FC236}">
                  <a16:creationId xmlns:a16="http://schemas.microsoft.com/office/drawing/2014/main" id="{5C50E19C-454F-0F04-D366-92A46C678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57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9">
              <a:extLst>
                <a:ext uri="{FF2B5EF4-FFF2-40B4-BE49-F238E27FC236}">
                  <a16:creationId xmlns:a16="http://schemas.microsoft.com/office/drawing/2014/main" id="{87C8B471-CF8C-FA23-DB38-0B4C2F268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679"/>
              <a:ext cx="48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Drop out = 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0">
              <a:extLst>
                <a:ext uri="{FF2B5EF4-FFF2-40B4-BE49-F238E27FC236}">
                  <a16:creationId xmlns:a16="http://schemas.microsoft.com/office/drawing/2014/main" id="{92380EB4-49F3-B6D7-5C1C-0CC8134D9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1679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1">
              <a:extLst>
                <a:ext uri="{FF2B5EF4-FFF2-40B4-BE49-F238E27FC236}">
                  <a16:creationId xmlns:a16="http://schemas.microsoft.com/office/drawing/2014/main" id="{2E8103B9-3BB9-7C16-0BC1-F5EEC2D10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915"/>
              <a:ext cx="644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122">
              <a:extLst>
                <a:ext uri="{FF2B5EF4-FFF2-40B4-BE49-F238E27FC236}">
                  <a16:creationId xmlns:a16="http://schemas.microsoft.com/office/drawing/2014/main" id="{89076790-7247-2090-576F-5A8B7FA62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915"/>
              <a:ext cx="644" cy="27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Rectangle 123">
              <a:extLst>
                <a:ext uri="{FF2B5EF4-FFF2-40B4-BE49-F238E27FC236}">
                  <a16:creationId xmlns:a16="http://schemas.microsoft.com/office/drawing/2014/main" id="{BD07D9EE-AB68-6E09-7FFB-5D90DDD2A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948"/>
              <a:ext cx="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4">
              <a:extLst>
                <a:ext uri="{FF2B5EF4-FFF2-40B4-BE49-F238E27FC236}">
                  <a16:creationId xmlns:a16="http://schemas.microsoft.com/office/drawing/2014/main" id="{05168F84-D42F-95FF-A953-16F9A33BD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1948"/>
              <a:ext cx="49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eceased = 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5">
              <a:extLst>
                <a:ext uri="{FF2B5EF4-FFF2-40B4-BE49-F238E27FC236}">
                  <a16:creationId xmlns:a16="http://schemas.microsoft.com/office/drawing/2014/main" id="{FDBCE0E7-29DB-1328-4B57-514E0CC73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1948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6">
              <a:extLst>
                <a:ext uri="{FF2B5EF4-FFF2-40B4-BE49-F238E27FC236}">
                  <a16:creationId xmlns:a16="http://schemas.microsoft.com/office/drawing/2014/main" id="{8B289EFD-AA93-0AD4-7F81-0D632C072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2053"/>
              <a:ext cx="5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Drop out = 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7">
              <a:extLst>
                <a:ext uri="{FF2B5EF4-FFF2-40B4-BE49-F238E27FC236}">
                  <a16:creationId xmlns:a16="http://schemas.microsoft.com/office/drawing/2014/main" id="{441162F1-CC67-5B4A-744D-F1D54025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05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8">
              <a:extLst>
                <a:ext uri="{FF2B5EF4-FFF2-40B4-BE49-F238E27FC236}">
                  <a16:creationId xmlns:a16="http://schemas.microsoft.com/office/drawing/2014/main" id="{EDB60F5C-32A5-92EA-BE2A-117BA177F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2303"/>
              <a:ext cx="650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129">
              <a:extLst>
                <a:ext uri="{FF2B5EF4-FFF2-40B4-BE49-F238E27FC236}">
                  <a16:creationId xmlns:a16="http://schemas.microsoft.com/office/drawing/2014/main" id="{2D30AB49-3B3E-B6BB-E7C3-C849E5B80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2303"/>
              <a:ext cx="650" cy="27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130">
              <a:extLst>
                <a:ext uri="{FF2B5EF4-FFF2-40B4-BE49-F238E27FC236}">
                  <a16:creationId xmlns:a16="http://schemas.microsoft.com/office/drawing/2014/main" id="{0061DB51-AF57-B1BA-C13D-B98F9C4A2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336"/>
              <a:ext cx="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31">
              <a:extLst>
                <a:ext uri="{FF2B5EF4-FFF2-40B4-BE49-F238E27FC236}">
                  <a16:creationId xmlns:a16="http://schemas.microsoft.com/office/drawing/2014/main" id="{2A4D801B-0002-357D-DE1A-F183A58CF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2336"/>
              <a:ext cx="49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eceased = 21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32">
              <a:extLst>
                <a:ext uri="{FF2B5EF4-FFF2-40B4-BE49-F238E27FC236}">
                  <a16:creationId xmlns:a16="http://schemas.microsoft.com/office/drawing/2014/main" id="{498F1ECB-ADAA-B681-751F-DF4F58700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2336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3">
              <a:extLst>
                <a:ext uri="{FF2B5EF4-FFF2-40B4-BE49-F238E27FC236}">
                  <a16:creationId xmlns:a16="http://schemas.microsoft.com/office/drawing/2014/main" id="{64BBB9F4-62F3-DD57-AA12-9F473003A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439"/>
              <a:ext cx="5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Drop out = 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4">
              <a:extLst>
                <a:ext uri="{FF2B5EF4-FFF2-40B4-BE49-F238E27FC236}">
                  <a16:creationId xmlns:a16="http://schemas.microsoft.com/office/drawing/2014/main" id="{74D91FC1-08AB-55A9-E25B-973899ED1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439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5">
              <a:extLst>
                <a:ext uri="{FF2B5EF4-FFF2-40B4-BE49-F238E27FC236}">
                  <a16:creationId xmlns:a16="http://schemas.microsoft.com/office/drawing/2014/main" id="{D0E6FB73-3A21-DA54-8996-355777F42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2705"/>
              <a:ext cx="648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136">
              <a:extLst>
                <a:ext uri="{FF2B5EF4-FFF2-40B4-BE49-F238E27FC236}">
                  <a16:creationId xmlns:a16="http://schemas.microsoft.com/office/drawing/2014/main" id="{C6E48D29-CEF4-16F0-FBA4-AFFC54A72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2705"/>
              <a:ext cx="648" cy="27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137">
              <a:extLst>
                <a:ext uri="{FF2B5EF4-FFF2-40B4-BE49-F238E27FC236}">
                  <a16:creationId xmlns:a16="http://schemas.microsoft.com/office/drawing/2014/main" id="{01376845-6D0D-F3B3-7ADB-19121B45B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737"/>
              <a:ext cx="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8">
              <a:extLst>
                <a:ext uri="{FF2B5EF4-FFF2-40B4-BE49-F238E27FC236}">
                  <a16:creationId xmlns:a16="http://schemas.microsoft.com/office/drawing/2014/main" id="{592B5DB1-D04D-88CA-2471-29506562B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2737"/>
              <a:ext cx="49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eceased = 28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39">
              <a:extLst>
                <a:ext uri="{FF2B5EF4-FFF2-40B4-BE49-F238E27FC236}">
                  <a16:creationId xmlns:a16="http://schemas.microsoft.com/office/drawing/2014/main" id="{41D02523-D9B6-E399-5657-9683AC115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737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40">
              <a:extLst>
                <a:ext uri="{FF2B5EF4-FFF2-40B4-BE49-F238E27FC236}">
                  <a16:creationId xmlns:a16="http://schemas.microsoft.com/office/drawing/2014/main" id="{8BE8D6E4-A126-EDBE-15A9-3107405CC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843"/>
              <a:ext cx="5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Drop out = 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1">
              <a:extLst>
                <a:ext uri="{FF2B5EF4-FFF2-40B4-BE49-F238E27FC236}">
                  <a16:creationId xmlns:a16="http://schemas.microsoft.com/office/drawing/2014/main" id="{C72F961B-3788-B445-5F14-182EA4378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2843"/>
              <a:ext cx="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Line 142">
              <a:extLst>
                <a:ext uri="{FF2B5EF4-FFF2-40B4-BE49-F238E27FC236}">
                  <a16:creationId xmlns:a16="http://schemas.microsoft.com/office/drawing/2014/main" id="{A5A55C7E-17A0-B832-A68A-996EA1E89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2651"/>
              <a:ext cx="9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Line 143">
              <a:extLst>
                <a:ext uri="{FF2B5EF4-FFF2-40B4-BE49-F238E27FC236}">
                  <a16:creationId xmlns:a16="http://schemas.microsoft.com/office/drawing/2014/main" id="{61AA2BBB-B419-B7F5-679C-555D6F02A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" y="2839"/>
              <a:ext cx="9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Line 144">
              <a:extLst>
                <a:ext uri="{FF2B5EF4-FFF2-40B4-BE49-F238E27FC236}">
                  <a16:creationId xmlns:a16="http://schemas.microsoft.com/office/drawing/2014/main" id="{7B061C5A-9614-9978-3A5A-01067DA6C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" y="2649"/>
              <a:ext cx="0" cy="38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Line 145">
              <a:extLst>
                <a:ext uri="{FF2B5EF4-FFF2-40B4-BE49-F238E27FC236}">
                  <a16:creationId xmlns:a16="http://schemas.microsoft.com/office/drawing/2014/main" id="{DFD8ED01-214E-2E36-9FAA-2276DC1B8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" y="3033"/>
              <a:ext cx="8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146">
              <a:extLst>
                <a:ext uri="{FF2B5EF4-FFF2-40B4-BE49-F238E27FC236}">
                  <a16:creationId xmlns:a16="http://schemas.microsoft.com/office/drawing/2014/main" id="{E021EE8B-72E1-C2D6-4286-D2AF5168B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" y="2839"/>
              <a:ext cx="0" cy="65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Line 147">
              <a:extLst>
                <a:ext uri="{FF2B5EF4-FFF2-40B4-BE49-F238E27FC236}">
                  <a16:creationId xmlns:a16="http://schemas.microsoft.com/office/drawing/2014/main" id="{A2A49BF7-5EB6-E25F-EE0C-1D3A4C04A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" y="3496"/>
              <a:ext cx="41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Line 148">
              <a:extLst>
                <a:ext uri="{FF2B5EF4-FFF2-40B4-BE49-F238E27FC236}">
                  <a16:creationId xmlns:a16="http://schemas.microsoft.com/office/drawing/2014/main" id="{89EDC636-1342-EA57-DB8A-617F72DB0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" y="2006"/>
              <a:ext cx="0" cy="1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Line 149">
              <a:extLst>
                <a:ext uri="{FF2B5EF4-FFF2-40B4-BE49-F238E27FC236}">
                  <a16:creationId xmlns:a16="http://schemas.microsoft.com/office/drawing/2014/main" id="{E4662051-9793-2292-9586-E2ECA2595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2059"/>
              <a:ext cx="67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150">
              <a:extLst>
                <a:ext uri="{FF2B5EF4-FFF2-40B4-BE49-F238E27FC236}">
                  <a16:creationId xmlns:a16="http://schemas.microsoft.com/office/drawing/2014/main" id="{8ABFD978-B1CC-77C7-988A-31F0EE362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3" y="2384"/>
              <a:ext cx="0" cy="1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Line 151">
              <a:extLst>
                <a:ext uri="{FF2B5EF4-FFF2-40B4-BE49-F238E27FC236}">
                  <a16:creationId xmlns:a16="http://schemas.microsoft.com/office/drawing/2014/main" id="{1E7764F6-8C00-EE0A-4BE5-904AAB5EB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2438"/>
              <a:ext cx="67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Line 152">
              <a:extLst>
                <a:ext uri="{FF2B5EF4-FFF2-40B4-BE49-F238E27FC236}">
                  <a16:creationId xmlns:a16="http://schemas.microsoft.com/office/drawing/2014/main" id="{84E6F066-CF66-71B4-076B-34FFD6736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3" y="2787"/>
              <a:ext cx="0" cy="1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Line 153">
              <a:extLst>
                <a:ext uri="{FF2B5EF4-FFF2-40B4-BE49-F238E27FC236}">
                  <a16:creationId xmlns:a16="http://schemas.microsoft.com/office/drawing/2014/main" id="{33903B83-C180-0026-C155-77B620DBD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2841"/>
              <a:ext cx="67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154">
              <a:extLst>
                <a:ext uri="{FF2B5EF4-FFF2-40B4-BE49-F238E27FC236}">
                  <a16:creationId xmlns:a16="http://schemas.microsoft.com/office/drawing/2014/main" id="{627C4707-F85C-643C-9E5E-2447F8B76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" y="1203"/>
              <a:ext cx="0" cy="1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Line 155">
              <a:extLst>
                <a:ext uri="{FF2B5EF4-FFF2-40B4-BE49-F238E27FC236}">
                  <a16:creationId xmlns:a16="http://schemas.microsoft.com/office/drawing/2014/main" id="{BE989F52-4A3D-C42D-DEC9-5FCE4D570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3" y="1257"/>
              <a:ext cx="67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5FA2A879-730F-04B0-BFA4-24D1E8DA6325}"/>
              </a:ext>
            </a:extLst>
          </p:cNvPr>
          <p:cNvSpPr txBox="1"/>
          <p:nvPr/>
        </p:nvSpPr>
        <p:spPr>
          <a:xfrm>
            <a:off x="1470530" y="5109393"/>
            <a:ext cx="1799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Sample: </a:t>
            </a:r>
          </a:p>
        </p:txBody>
      </p:sp>
    </p:spTree>
    <p:extLst>
      <p:ext uri="{BB962C8B-B14F-4D97-AF65-F5344CB8AC3E}">
        <p14:creationId xmlns:p14="http://schemas.microsoft.com/office/powerpoint/2010/main" val="10822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10697" y="1879600"/>
            <a:ext cx="6021523" cy="4616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en-US" sz="11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0697" y="1667658"/>
          <a:ext cx="1131662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981">
                  <a:extLst>
                    <a:ext uri="{9D8B030D-6E8A-4147-A177-3AD203B41FA5}">
                      <a16:colId xmlns:a16="http://schemas.microsoft.com/office/drawing/2014/main" val="2690346662"/>
                    </a:ext>
                  </a:extLst>
                </a:gridCol>
                <a:gridCol w="2779652">
                  <a:extLst>
                    <a:ext uri="{9D8B030D-6E8A-4147-A177-3AD203B41FA5}">
                      <a16:colId xmlns:a16="http://schemas.microsoft.com/office/drawing/2014/main" val="2378887823"/>
                    </a:ext>
                  </a:extLst>
                </a:gridCol>
                <a:gridCol w="2340988">
                  <a:extLst>
                    <a:ext uri="{9D8B030D-6E8A-4147-A177-3AD203B41FA5}">
                      <a16:colId xmlns:a16="http://schemas.microsoft.com/office/drawing/2014/main" val="980065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UKHLS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5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economic activity 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(employment, education, sick or disabled, not in employment or education or training (NEET)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QEMPLOY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_jbstat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28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level of study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in education </a:t>
                      </a: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(GCSE, A-level, degree level or equivalents)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QEDUCYR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_edtype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7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with parents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(yes, 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QHHCOMP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_livpar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4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status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(single, cohabiting, or married)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QMARSTAT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_marstat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5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related quality of life (HRQoL)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EQ5D-3L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SF-12 mapped to EQ5D-3L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5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 symptoms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anxiety and depression scale (HADS)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GHQ-12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50913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EC574D7-1B27-D1E6-B8FB-07DB19E7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255" y="174851"/>
            <a:ext cx="1317498" cy="968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1A0C7B-324B-921A-8820-0E3629FB6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62" y="113030"/>
            <a:ext cx="1639966" cy="103031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9919B4-DB63-D797-1C68-34A0339F04CE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Outcome Variables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0697" y="1556657"/>
          <a:ext cx="11275960" cy="360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135">
                  <a:extLst>
                    <a:ext uri="{9D8B030D-6E8A-4147-A177-3AD203B41FA5}">
                      <a16:colId xmlns:a16="http://schemas.microsoft.com/office/drawing/2014/main" val="2690346662"/>
                    </a:ext>
                  </a:extLst>
                </a:gridCol>
                <a:gridCol w="3559278">
                  <a:extLst>
                    <a:ext uri="{9D8B030D-6E8A-4147-A177-3AD203B41FA5}">
                      <a16:colId xmlns:a16="http://schemas.microsoft.com/office/drawing/2014/main" val="2378887823"/>
                    </a:ext>
                  </a:extLst>
                </a:gridCol>
                <a:gridCol w="2467896">
                  <a:extLst>
                    <a:ext uri="{9D8B030D-6E8A-4147-A177-3AD203B41FA5}">
                      <a16:colId xmlns:a16="http://schemas.microsoft.com/office/drawing/2014/main" val="4156829053"/>
                    </a:ext>
                  </a:extLst>
                </a:gridCol>
                <a:gridCol w="2501651">
                  <a:extLst>
                    <a:ext uri="{9D8B030D-6E8A-4147-A177-3AD203B41FA5}">
                      <a16:colId xmlns:a16="http://schemas.microsoft.com/office/drawing/2014/main" val="980065694"/>
                    </a:ext>
                  </a:extLst>
                </a:gridCol>
              </a:tblGrid>
              <a:tr h="4022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UKHLS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50698"/>
                  </a:ext>
                </a:extLst>
              </a:tr>
              <a:tr h="4022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age_w1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age_dv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281755"/>
                  </a:ext>
                </a:extLst>
              </a:tr>
              <a:tr h="4022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between T1 &amp; T2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Derived from interview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Derived from interview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42811"/>
                  </a:ext>
                </a:extLst>
              </a:tr>
              <a:tr h="4022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Male/Female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57673"/>
                  </a:ext>
                </a:extLst>
              </a:tr>
              <a:tr h="4022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British/ not white British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qethnic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ethn_dv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56943"/>
                  </a:ext>
                </a:extLst>
              </a:tr>
              <a:tr h="4022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Qualification </a:t>
                      </a:r>
                      <a:r>
                        <a:rPr lang="en-GB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GCSE,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A-level, Degree (or equivalents)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qeducqual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hiqual_dv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94138"/>
                  </a:ext>
                </a:extLst>
              </a:tr>
              <a:tr h="40223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 quintile </a:t>
                      </a:r>
                      <a:r>
                        <a:rPr lang="en-GB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(least well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5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imd_quintile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7703"/>
                  </a:ext>
                </a:extLst>
              </a:tr>
              <a:tr h="79344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term health conditions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QLTI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20(1, 2, 3, 6, 7, 8, 9, 11, 12, 13, 15)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Hcond (1,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2 , 3, 4, 5, 6, 7, 8, 11, 12, 14, 15, 16 ,17, 19 21, 22)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14473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064" y="5301343"/>
            <a:ext cx="1127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1: obtained at diagnosis for BRIGHTLIGHT and at first interview for UKHLS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2: Includes: infections, cardiovascular, pulmonary, kidney, liver, neurological and mental health conditions. Excludes: disabilities, visual and hearing problems. </a:t>
            </a: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EC574D7-1B27-D1E6-B8FB-07DB19E7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255" y="174851"/>
            <a:ext cx="1317498" cy="968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1A0C7B-324B-921A-8820-0E3629FB6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62" y="113030"/>
            <a:ext cx="1639966" cy="103031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D01C81-9498-144B-F6DB-7845D89D635D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Control Variables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10697" y="1879600"/>
            <a:ext cx="6021523" cy="4616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en-US" sz="11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0697" y="1949816"/>
          <a:ext cx="5400000" cy="4180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441295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153416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52491687"/>
                    </a:ext>
                  </a:extLst>
                </a:gridCol>
              </a:tblGrid>
              <a:tr h="2113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BRIGHTLIGHT,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401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UKHLS,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765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1185561775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T1, years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1279601308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Mean (SD)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20.80 (2.77)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20.78 (2.79)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3096199814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min, max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15.00, 25.00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15.00, 25.00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119141051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1803700046"/>
                  </a:ext>
                </a:extLst>
              </a:tr>
              <a:tr h="2113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between T1 &amp; T2, days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4264687814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Mean (SD)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 (183)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 (219)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2693733092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min, max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367, 1,444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271, 1,251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1356767931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2719907610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3347009398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Male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(56%)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 (56%)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2542529155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Female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(44%)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(44%)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3613854726"/>
                  </a:ext>
                </a:extLst>
              </a:tr>
              <a:tr h="1383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219662716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1640458660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Not white British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(13%)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(13%)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899494868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White British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 (87%)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 (87%)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40635026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0" y="1951403"/>
          <a:ext cx="5399640" cy="4427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280">
                  <a:extLst>
                    <a:ext uri="{9D8B030D-6E8A-4147-A177-3AD203B41FA5}">
                      <a16:colId xmlns:a16="http://schemas.microsoft.com/office/drawing/2014/main" val="139996549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65186849"/>
                    </a:ext>
                  </a:extLst>
                </a:gridCol>
                <a:gridCol w="1440360">
                  <a:extLst>
                    <a:ext uri="{9D8B030D-6E8A-4147-A177-3AD203B41FA5}">
                      <a16:colId xmlns:a16="http://schemas.microsoft.com/office/drawing/2014/main" val="3561586410"/>
                    </a:ext>
                  </a:extLst>
                </a:gridCol>
              </a:tblGrid>
              <a:tr h="2113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BRIGHTLIGHT,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401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UKHLS,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765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4064290441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term health condition 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3096932405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No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(83%)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 (86%)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2590702964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Yes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(17%)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(14%)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579958023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3964280623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qualification 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3090972685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None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(4.5%)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(6.0%)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429943708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GCSE or equivalent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(30%)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(29%)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400945465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A-level or equivalent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(42%)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(40%)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2118207845"/>
                  </a:ext>
                </a:extLst>
              </a:tr>
              <a:tr h="2113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Degree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(23%)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(25%)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2853668637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1984043091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 quintile 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extLst>
                  <a:ext uri="{0D108BD9-81ED-4DB2-BD59-A6C34878D82A}">
                    <a16:rowId xmlns:a16="http://schemas.microsoft.com/office/drawing/2014/main" val="2217636468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 (most deprived)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(17%)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(20%)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3919888414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(17%)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(18%)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1242043151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(19%)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(21%)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1198555362"/>
                  </a:ext>
                </a:extLst>
              </a:tr>
              <a:tr h="116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(24%)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(21%)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972175874"/>
                  </a:ext>
                </a:extLst>
              </a:tr>
              <a:tr h="1383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 (least deprived)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(23%)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(21%)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63" marR="35363" marT="10401" marB="10401"/>
                </a:tc>
                <a:extLst>
                  <a:ext uri="{0D108BD9-81ED-4DB2-BD59-A6C34878D82A}">
                    <a16:rowId xmlns:a16="http://schemas.microsoft.com/office/drawing/2014/main" val="240888556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0697" y="6218554"/>
            <a:ext cx="11496967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Data obtained for BRIGHTLIGHT at date of cancer diagnosis, and for UKHLS at date of first interview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EC574D7-1B27-D1E6-B8FB-07DB19E7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255" y="174851"/>
            <a:ext cx="1317498" cy="968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1A0C7B-324B-921A-8820-0E3629FB6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62" y="113030"/>
            <a:ext cx="1639966" cy="103031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9CDA3E-C514-2720-70A5-59A62CB5DD3A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Matching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pic>
        <p:nvPicPr>
          <p:cNvPr id="9" name="Picture 8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55F9E5C-5C95-D07E-960E-4DEC6FAE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999" y="182019"/>
            <a:ext cx="1317498" cy="968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82FE4-8417-2EC2-1710-7D2B5572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961" y="151108"/>
            <a:ext cx="1639966" cy="1030313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9E6067D-B31A-FD09-6014-4C36BEA8D8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010" y="4774049"/>
          <a:ext cx="10309411" cy="972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041">
                  <a:extLst>
                    <a:ext uri="{9D8B030D-6E8A-4147-A177-3AD203B41FA5}">
                      <a16:colId xmlns:a16="http://schemas.microsoft.com/office/drawing/2014/main" val="895248795"/>
                    </a:ext>
                  </a:extLst>
                </a:gridCol>
                <a:gridCol w="3028636">
                  <a:extLst>
                    <a:ext uri="{9D8B030D-6E8A-4147-A177-3AD203B41FA5}">
                      <a16:colId xmlns:a16="http://schemas.microsoft.com/office/drawing/2014/main" val="3818112850"/>
                    </a:ext>
                  </a:extLst>
                </a:gridCol>
                <a:gridCol w="1764138">
                  <a:extLst>
                    <a:ext uri="{9D8B030D-6E8A-4147-A177-3AD203B41FA5}">
                      <a16:colId xmlns:a16="http://schemas.microsoft.com/office/drawing/2014/main" val="28928656"/>
                    </a:ext>
                  </a:extLst>
                </a:gridCol>
                <a:gridCol w="1924733">
                  <a:extLst>
                    <a:ext uri="{9D8B030D-6E8A-4147-A177-3AD203B41FA5}">
                      <a16:colId xmlns:a16="http://schemas.microsoft.com/office/drawing/2014/main" val="2615476434"/>
                    </a:ext>
                  </a:extLst>
                </a:gridCol>
                <a:gridCol w="2262863">
                  <a:extLst>
                    <a:ext uri="{9D8B030D-6E8A-4147-A177-3AD203B41FA5}">
                      <a16:colId xmlns:a16="http://schemas.microsoft.com/office/drawing/2014/main" val="4135231207"/>
                    </a:ext>
                  </a:extLst>
                </a:gridCol>
              </a:tblGrid>
              <a:tr h="324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Coefficient (RR)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confidence interval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5679589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Cancer diagnosis vs no diagnosis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1.68, 2.47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8050453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Cancer diagnosis vs no diagnosis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0.90, 1.02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5857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368049A-648A-B007-B34C-1C08821C1022}"/>
              </a:ext>
            </a:extLst>
          </p:cNvPr>
          <p:cNvSpPr txBox="1"/>
          <p:nvPr/>
        </p:nvSpPr>
        <p:spPr>
          <a:xfrm>
            <a:off x="519010" y="1494280"/>
            <a:ext cx="547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Unadjusted frequencies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4BAD36-B6CF-22A5-71A7-9188EB07F6EF}"/>
              </a:ext>
            </a:extLst>
          </p:cNvPr>
          <p:cNvSpPr txBox="1"/>
          <p:nvPr/>
        </p:nvSpPr>
        <p:spPr>
          <a:xfrm>
            <a:off x="519010" y="4404717"/>
            <a:ext cx="1061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Logistic regression: Sick/disabled or NEET = 1; not sick/disabled or NEET 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44EBD-9A2C-BF5D-50CC-9FBD621DD709}"/>
              </a:ext>
            </a:extLst>
          </p:cNvPr>
          <p:cNvSpPr txBox="1"/>
          <p:nvPr/>
        </p:nvSpPr>
        <p:spPr>
          <a:xfrm>
            <a:off x="519010" y="5746061"/>
            <a:ext cx="1054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Adjusted for age, time since first interview (last interview only), gender (male female), IMD quintile (5 categories), white British ethnicity (yes/no), highest qualification (none, GCSE, A-level, degree), long term health conditions (yes/no)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18875F0-2057-7E50-B71F-F4F6908F06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010" y="1959372"/>
          <a:ext cx="10545296" cy="2238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2152">
                  <a:extLst>
                    <a:ext uri="{9D8B030D-6E8A-4147-A177-3AD203B41FA5}">
                      <a16:colId xmlns:a16="http://schemas.microsoft.com/office/drawing/2014/main" val="224104802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349430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00018638"/>
                    </a:ext>
                  </a:extLst>
                </a:gridCol>
                <a:gridCol w="403144">
                  <a:extLst>
                    <a:ext uri="{9D8B030D-6E8A-4147-A177-3AD203B41FA5}">
                      <a16:colId xmlns:a16="http://schemas.microsoft.com/office/drawing/2014/main" val="263823592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949693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34786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 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29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(N= 401)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UKHLS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 = 765)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(N= 401)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UKHLS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 = 765)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2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economic activity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1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 education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(28%)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 (35%)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 (27%)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 (20%)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662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 employment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 (36%)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 (47%)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 (57%)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 (64%)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333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sick or disabled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(12%)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(0.9%)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(7.9%)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(1.6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6774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not employed, in education or training (NEET)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(25%)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 (18%)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(8.2%)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(14%)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4918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(Missing)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895051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7CEA60-4FCA-D7C3-DD64-45374683CE44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Economic Activity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pic>
        <p:nvPicPr>
          <p:cNvPr id="9" name="Picture 8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55F9E5C-5C95-D07E-960E-4DEC6FAE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82FE4-8417-2EC2-1710-7D2B5572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320DB866-7CB8-7FE8-5013-127FEBBC8DED}"/>
              </a:ext>
            </a:extLst>
          </p:cNvPr>
          <p:cNvSpPr txBox="1">
            <a:spLocks noChangeAspect="1"/>
          </p:cNvSpPr>
          <p:nvPr/>
        </p:nvSpPr>
        <p:spPr>
          <a:xfrm>
            <a:off x="1169332" y="2982208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113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C943C3D-41C0-160F-F405-BBF84A37B804}"/>
              </a:ext>
            </a:extLst>
          </p:cNvPr>
          <p:cNvSpPr txBox="1"/>
          <p:nvPr/>
        </p:nvSpPr>
        <p:spPr>
          <a:xfrm>
            <a:off x="1169332" y="3793775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142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4">
            <a:extLst>
              <a:ext uri="{FF2B5EF4-FFF2-40B4-BE49-F238E27FC236}">
                <a16:creationId xmlns:a16="http://schemas.microsoft.com/office/drawing/2014/main" id="{5A62DE8F-BC15-EB2E-F963-D47B24C5543B}"/>
              </a:ext>
            </a:extLst>
          </p:cNvPr>
          <p:cNvSpPr/>
          <p:nvPr/>
        </p:nvSpPr>
        <p:spPr>
          <a:xfrm>
            <a:off x="2542062" y="2922510"/>
            <a:ext cx="1233812" cy="468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7A6E8938-B099-AC70-A48D-4A8D01F1B7C1}"/>
              </a:ext>
            </a:extLst>
          </p:cNvPr>
          <p:cNvSpPr/>
          <p:nvPr/>
        </p:nvSpPr>
        <p:spPr>
          <a:xfrm rot="1758749">
            <a:off x="2471070" y="3603273"/>
            <a:ext cx="1402039" cy="34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E364FA4-B0E1-577B-E797-9C03E7C3805B}"/>
              </a:ext>
            </a:extLst>
          </p:cNvPr>
          <p:cNvSpPr txBox="1"/>
          <p:nvPr/>
        </p:nvSpPr>
        <p:spPr>
          <a:xfrm>
            <a:off x="1169332" y="4657905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232C6DA-B852-2056-1D2F-641F8786AD8C}"/>
              </a:ext>
            </a:extLst>
          </p:cNvPr>
          <p:cNvSpPr txBox="1">
            <a:spLocks noChangeAspect="1"/>
          </p:cNvSpPr>
          <p:nvPr/>
        </p:nvSpPr>
        <p:spPr>
          <a:xfrm>
            <a:off x="3824094" y="2983606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121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BE79C31-8890-C0B9-21CF-9E5FA1811536}"/>
              </a:ext>
            </a:extLst>
          </p:cNvPr>
          <p:cNvSpPr txBox="1"/>
          <p:nvPr/>
        </p:nvSpPr>
        <p:spPr>
          <a:xfrm>
            <a:off x="3819724" y="3790733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167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C5CED764-4B4D-2072-D253-C9E3A24C1924}"/>
              </a:ext>
            </a:extLst>
          </p:cNvPr>
          <p:cNvSpPr txBox="1"/>
          <p:nvPr/>
        </p:nvSpPr>
        <p:spPr>
          <a:xfrm>
            <a:off x="3819724" y="4657905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71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35">
            <a:extLst>
              <a:ext uri="{FF2B5EF4-FFF2-40B4-BE49-F238E27FC236}">
                <a16:creationId xmlns:a16="http://schemas.microsoft.com/office/drawing/2014/main" id="{733F0F9D-7309-5ADE-6443-C835FEB6949A}"/>
              </a:ext>
            </a:extLst>
          </p:cNvPr>
          <p:cNvSpPr/>
          <p:nvPr/>
        </p:nvSpPr>
        <p:spPr>
          <a:xfrm rot="2622284">
            <a:off x="2319959" y="4201670"/>
            <a:ext cx="1702273" cy="144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ED40D-6803-47CA-1293-D5E1BF73B464}"/>
              </a:ext>
            </a:extLst>
          </p:cNvPr>
          <p:cNvSpPr txBox="1"/>
          <p:nvPr/>
        </p:nvSpPr>
        <p:spPr>
          <a:xfrm>
            <a:off x="874228" y="260685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2D4ED-082A-7FBA-478F-B18167B6B5E8}"/>
              </a:ext>
            </a:extLst>
          </p:cNvPr>
          <p:cNvSpPr txBox="1"/>
          <p:nvPr/>
        </p:nvSpPr>
        <p:spPr>
          <a:xfrm>
            <a:off x="3526804" y="2651768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97ABA-DF93-8E63-C287-6E2F3402E4BE}"/>
              </a:ext>
            </a:extLst>
          </p:cNvPr>
          <p:cNvSpPr txBox="1"/>
          <p:nvPr/>
        </p:nvSpPr>
        <p:spPr>
          <a:xfrm>
            <a:off x="1369244" y="2097778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BRIGHTLIGHT (Cancer Diagnosis)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A54EAE-C87B-E4B8-5346-5237D3BC728E}"/>
              </a:ext>
            </a:extLst>
          </p:cNvPr>
          <p:cNvSpPr txBox="1"/>
          <p:nvPr/>
        </p:nvSpPr>
        <p:spPr>
          <a:xfrm>
            <a:off x="6734342" y="2097778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UKHLS (Matched Controls)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38003B63-6659-F0A8-F526-C3ABCD16D739}"/>
              </a:ext>
            </a:extLst>
          </p:cNvPr>
          <p:cNvSpPr txBox="1">
            <a:spLocks noChangeAspect="1"/>
          </p:cNvSpPr>
          <p:nvPr/>
        </p:nvSpPr>
        <p:spPr>
          <a:xfrm>
            <a:off x="6801113" y="2984614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265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96D10C06-3C31-5A87-BC6E-FEFD918E2500}"/>
              </a:ext>
            </a:extLst>
          </p:cNvPr>
          <p:cNvSpPr txBox="1"/>
          <p:nvPr/>
        </p:nvSpPr>
        <p:spPr>
          <a:xfrm>
            <a:off x="6801113" y="3796181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357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1C548254-3AD7-E09A-31C4-4EBC615DA812}"/>
              </a:ext>
            </a:extLst>
          </p:cNvPr>
          <p:cNvSpPr txBox="1"/>
          <p:nvPr/>
        </p:nvSpPr>
        <p:spPr>
          <a:xfrm>
            <a:off x="6801113" y="4660311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E5DC9BA-CD79-C21F-31BC-BEE540D3A64A}"/>
              </a:ext>
            </a:extLst>
          </p:cNvPr>
          <p:cNvSpPr txBox="1">
            <a:spLocks noChangeAspect="1"/>
          </p:cNvSpPr>
          <p:nvPr/>
        </p:nvSpPr>
        <p:spPr>
          <a:xfrm>
            <a:off x="9455875" y="2986012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173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2A6DA215-0E50-30F3-D9BA-8AE8B592582F}"/>
              </a:ext>
            </a:extLst>
          </p:cNvPr>
          <p:cNvSpPr txBox="1"/>
          <p:nvPr/>
        </p:nvSpPr>
        <p:spPr>
          <a:xfrm>
            <a:off x="9451505" y="3793139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347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6113D263-9AE6-6AF4-6A88-79DCC5176F52}"/>
              </a:ext>
            </a:extLst>
          </p:cNvPr>
          <p:cNvSpPr txBox="1"/>
          <p:nvPr/>
        </p:nvSpPr>
        <p:spPr>
          <a:xfrm>
            <a:off x="9451505" y="4660311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99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39B130-EB37-93F4-4D7B-6D534C421CDE}"/>
              </a:ext>
            </a:extLst>
          </p:cNvPr>
          <p:cNvSpPr txBox="1"/>
          <p:nvPr/>
        </p:nvSpPr>
        <p:spPr>
          <a:xfrm>
            <a:off x="9158585" y="2654174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45B169-9C40-70E1-F6E1-416CC8E10A43}"/>
              </a:ext>
            </a:extLst>
          </p:cNvPr>
          <p:cNvSpPr txBox="1"/>
          <p:nvPr/>
        </p:nvSpPr>
        <p:spPr>
          <a:xfrm>
            <a:off x="6506009" y="260502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0" name="Right Arrow 34">
            <a:extLst>
              <a:ext uri="{FF2B5EF4-FFF2-40B4-BE49-F238E27FC236}">
                <a16:creationId xmlns:a16="http://schemas.microsoft.com/office/drawing/2014/main" id="{A91C0172-26BC-BFE8-B007-25AD2A791BC0}"/>
              </a:ext>
            </a:extLst>
          </p:cNvPr>
          <p:cNvSpPr/>
          <p:nvPr/>
        </p:nvSpPr>
        <p:spPr>
          <a:xfrm>
            <a:off x="8174767" y="2955070"/>
            <a:ext cx="1233812" cy="45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</a:p>
        </p:txBody>
      </p:sp>
      <p:sp>
        <p:nvSpPr>
          <p:cNvPr id="18" name="Right Arrow 35">
            <a:extLst>
              <a:ext uri="{FF2B5EF4-FFF2-40B4-BE49-F238E27FC236}">
                <a16:creationId xmlns:a16="http://schemas.microsoft.com/office/drawing/2014/main" id="{822B958C-A184-76D3-A84F-8E633CA3496D}"/>
              </a:ext>
            </a:extLst>
          </p:cNvPr>
          <p:cNvSpPr/>
          <p:nvPr/>
        </p:nvSpPr>
        <p:spPr>
          <a:xfrm rot="1758749">
            <a:off x="8086248" y="3640611"/>
            <a:ext cx="1402039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19" name="Right Arrow 35">
            <a:extLst>
              <a:ext uri="{FF2B5EF4-FFF2-40B4-BE49-F238E27FC236}">
                <a16:creationId xmlns:a16="http://schemas.microsoft.com/office/drawing/2014/main" id="{FC2BC1D3-094A-05F2-5E0F-3F32D4122DDC}"/>
              </a:ext>
            </a:extLst>
          </p:cNvPr>
          <p:cNvSpPr/>
          <p:nvPr/>
        </p:nvSpPr>
        <p:spPr>
          <a:xfrm rot="2622284">
            <a:off x="7944159" y="4214486"/>
            <a:ext cx="1702273" cy="216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5765CB9-3DD0-F9CA-EEAB-D18B5D0CD22D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Economic Activity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20DB866-7CB8-7FE8-5013-127FEBBC8DED}"/>
              </a:ext>
            </a:extLst>
          </p:cNvPr>
          <p:cNvSpPr txBox="1">
            <a:spLocks noChangeAspect="1"/>
          </p:cNvSpPr>
          <p:nvPr/>
        </p:nvSpPr>
        <p:spPr>
          <a:xfrm>
            <a:off x="1169332" y="2982208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113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C943C3D-41C0-160F-F405-BBF84A37B804}"/>
              </a:ext>
            </a:extLst>
          </p:cNvPr>
          <p:cNvSpPr txBox="1"/>
          <p:nvPr/>
        </p:nvSpPr>
        <p:spPr>
          <a:xfrm>
            <a:off x="1169332" y="3793775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142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4">
            <a:extLst>
              <a:ext uri="{FF2B5EF4-FFF2-40B4-BE49-F238E27FC236}">
                <a16:creationId xmlns:a16="http://schemas.microsoft.com/office/drawing/2014/main" id="{5A62DE8F-BC15-EB2E-F963-D47B24C5543B}"/>
              </a:ext>
            </a:extLst>
          </p:cNvPr>
          <p:cNvSpPr/>
          <p:nvPr/>
        </p:nvSpPr>
        <p:spPr>
          <a:xfrm>
            <a:off x="2527393" y="3826733"/>
            <a:ext cx="1233812" cy="64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7A6E8938-B099-AC70-A48D-4A8D01F1B7C1}"/>
              </a:ext>
            </a:extLst>
          </p:cNvPr>
          <p:cNvSpPr/>
          <p:nvPr/>
        </p:nvSpPr>
        <p:spPr>
          <a:xfrm rot="20342326">
            <a:off x="2528934" y="3511071"/>
            <a:ext cx="1294305" cy="144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E364FA4-B0E1-577B-E797-9C03E7C3805B}"/>
              </a:ext>
            </a:extLst>
          </p:cNvPr>
          <p:cNvSpPr txBox="1"/>
          <p:nvPr/>
        </p:nvSpPr>
        <p:spPr>
          <a:xfrm>
            <a:off x="1169332" y="4657905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232C6DA-B852-2056-1D2F-641F8786AD8C}"/>
              </a:ext>
            </a:extLst>
          </p:cNvPr>
          <p:cNvSpPr txBox="1">
            <a:spLocks noChangeAspect="1"/>
          </p:cNvSpPr>
          <p:nvPr/>
        </p:nvSpPr>
        <p:spPr>
          <a:xfrm>
            <a:off x="3824094" y="2983606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121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BE79C31-8890-C0B9-21CF-9E5FA1811536}"/>
              </a:ext>
            </a:extLst>
          </p:cNvPr>
          <p:cNvSpPr txBox="1"/>
          <p:nvPr/>
        </p:nvSpPr>
        <p:spPr>
          <a:xfrm>
            <a:off x="3819724" y="3790733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167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C5CED764-4B4D-2072-D253-C9E3A24C1924}"/>
              </a:ext>
            </a:extLst>
          </p:cNvPr>
          <p:cNvSpPr txBox="1"/>
          <p:nvPr/>
        </p:nvSpPr>
        <p:spPr>
          <a:xfrm>
            <a:off x="3819724" y="4657905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71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ED40D-6803-47CA-1293-D5E1BF73B464}"/>
              </a:ext>
            </a:extLst>
          </p:cNvPr>
          <p:cNvSpPr txBox="1"/>
          <p:nvPr/>
        </p:nvSpPr>
        <p:spPr>
          <a:xfrm>
            <a:off x="874228" y="260685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2D4ED-082A-7FBA-478F-B18167B6B5E8}"/>
              </a:ext>
            </a:extLst>
          </p:cNvPr>
          <p:cNvSpPr txBox="1"/>
          <p:nvPr/>
        </p:nvSpPr>
        <p:spPr>
          <a:xfrm>
            <a:off x="3526804" y="2651768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97ABA-DF93-8E63-C287-6E2F3402E4BE}"/>
              </a:ext>
            </a:extLst>
          </p:cNvPr>
          <p:cNvSpPr txBox="1"/>
          <p:nvPr/>
        </p:nvSpPr>
        <p:spPr>
          <a:xfrm>
            <a:off x="1369244" y="2097778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BRIGHTLIGHT (Cancer Diagnosis)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A54EAE-C87B-E4B8-5346-5237D3BC728E}"/>
              </a:ext>
            </a:extLst>
          </p:cNvPr>
          <p:cNvSpPr txBox="1"/>
          <p:nvPr/>
        </p:nvSpPr>
        <p:spPr>
          <a:xfrm>
            <a:off x="6734342" y="2097778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UKHLS (Matched Controls)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38003B63-6659-F0A8-F526-C3ABCD16D739}"/>
              </a:ext>
            </a:extLst>
          </p:cNvPr>
          <p:cNvSpPr txBox="1">
            <a:spLocks noChangeAspect="1"/>
          </p:cNvSpPr>
          <p:nvPr/>
        </p:nvSpPr>
        <p:spPr>
          <a:xfrm>
            <a:off x="6801113" y="2984614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265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96D10C06-3C31-5A87-BC6E-FEFD918E2500}"/>
              </a:ext>
            </a:extLst>
          </p:cNvPr>
          <p:cNvSpPr txBox="1"/>
          <p:nvPr/>
        </p:nvSpPr>
        <p:spPr>
          <a:xfrm>
            <a:off x="6801113" y="3796181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357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1C548254-3AD7-E09A-31C4-4EBC615DA812}"/>
              </a:ext>
            </a:extLst>
          </p:cNvPr>
          <p:cNvSpPr txBox="1"/>
          <p:nvPr/>
        </p:nvSpPr>
        <p:spPr>
          <a:xfrm>
            <a:off x="6801113" y="4660311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E5DC9BA-CD79-C21F-31BC-BEE540D3A64A}"/>
              </a:ext>
            </a:extLst>
          </p:cNvPr>
          <p:cNvSpPr txBox="1">
            <a:spLocks noChangeAspect="1"/>
          </p:cNvSpPr>
          <p:nvPr/>
        </p:nvSpPr>
        <p:spPr>
          <a:xfrm>
            <a:off x="9455875" y="2986012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173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2A6DA215-0E50-30F3-D9BA-8AE8B592582F}"/>
              </a:ext>
            </a:extLst>
          </p:cNvPr>
          <p:cNvSpPr txBox="1"/>
          <p:nvPr/>
        </p:nvSpPr>
        <p:spPr>
          <a:xfrm>
            <a:off x="9451505" y="3793139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347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6113D263-9AE6-6AF4-6A88-79DCC5176F52}"/>
              </a:ext>
            </a:extLst>
          </p:cNvPr>
          <p:cNvSpPr txBox="1"/>
          <p:nvPr/>
        </p:nvSpPr>
        <p:spPr>
          <a:xfrm>
            <a:off x="9451505" y="4660311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99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39B130-EB37-93F4-4D7B-6D534C421CDE}"/>
              </a:ext>
            </a:extLst>
          </p:cNvPr>
          <p:cNvSpPr txBox="1"/>
          <p:nvPr/>
        </p:nvSpPr>
        <p:spPr>
          <a:xfrm>
            <a:off x="9158585" y="2654174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45B169-9C40-70E1-F6E1-416CC8E10A43}"/>
              </a:ext>
            </a:extLst>
          </p:cNvPr>
          <p:cNvSpPr txBox="1"/>
          <p:nvPr/>
        </p:nvSpPr>
        <p:spPr>
          <a:xfrm>
            <a:off x="6506009" y="260502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0" name="Right Arrow 35">
            <a:extLst>
              <a:ext uri="{FF2B5EF4-FFF2-40B4-BE49-F238E27FC236}">
                <a16:creationId xmlns:a16="http://schemas.microsoft.com/office/drawing/2014/main" id="{580E5B2E-EEBE-2BC3-85C9-E4199C4DE5BE}"/>
              </a:ext>
            </a:extLst>
          </p:cNvPr>
          <p:cNvSpPr/>
          <p:nvPr/>
        </p:nvSpPr>
        <p:spPr>
          <a:xfrm rot="1381034">
            <a:off x="2527834" y="4642367"/>
            <a:ext cx="1294305" cy="180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8" name="Right Arrow 34">
            <a:extLst>
              <a:ext uri="{FF2B5EF4-FFF2-40B4-BE49-F238E27FC236}">
                <a16:creationId xmlns:a16="http://schemas.microsoft.com/office/drawing/2014/main" id="{6E95208E-46E8-5CAB-4C58-541AAE64A8B7}"/>
              </a:ext>
            </a:extLst>
          </p:cNvPr>
          <p:cNvSpPr/>
          <p:nvPr/>
        </p:nvSpPr>
        <p:spPr>
          <a:xfrm>
            <a:off x="8168095" y="3826733"/>
            <a:ext cx="1233812" cy="64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19" name="Right Arrow 35">
            <a:extLst>
              <a:ext uri="{FF2B5EF4-FFF2-40B4-BE49-F238E27FC236}">
                <a16:creationId xmlns:a16="http://schemas.microsoft.com/office/drawing/2014/main" id="{7F91BE81-787B-3FD4-1026-C87A11A28A60}"/>
              </a:ext>
            </a:extLst>
          </p:cNvPr>
          <p:cNvSpPr/>
          <p:nvPr/>
        </p:nvSpPr>
        <p:spPr>
          <a:xfrm rot="20342326">
            <a:off x="8169636" y="3511071"/>
            <a:ext cx="1294305" cy="144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20" name="Right Arrow 35">
            <a:extLst>
              <a:ext uri="{FF2B5EF4-FFF2-40B4-BE49-F238E27FC236}">
                <a16:creationId xmlns:a16="http://schemas.microsoft.com/office/drawing/2014/main" id="{81C9742F-CBFC-C055-2901-92EA8FFB82F1}"/>
              </a:ext>
            </a:extLst>
          </p:cNvPr>
          <p:cNvSpPr/>
          <p:nvPr/>
        </p:nvSpPr>
        <p:spPr>
          <a:xfrm rot="1381034">
            <a:off x="8168536" y="4642367"/>
            <a:ext cx="1294305" cy="180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pic>
        <p:nvPicPr>
          <p:cNvPr id="22" name="Picture 2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E94132A7-4F98-4A66-B9B1-5AB9936E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33CE3F-8FF2-E44C-D542-3E6898CF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1175EDD-8041-94FE-CD00-EE51C22A084D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Economic Activity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20DB866-7CB8-7FE8-5013-127FEBBC8DED}"/>
              </a:ext>
            </a:extLst>
          </p:cNvPr>
          <p:cNvSpPr txBox="1">
            <a:spLocks noChangeAspect="1"/>
          </p:cNvSpPr>
          <p:nvPr/>
        </p:nvSpPr>
        <p:spPr>
          <a:xfrm>
            <a:off x="1169332" y="2982208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113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C943C3D-41C0-160F-F405-BBF84A37B804}"/>
              </a:ext>
            </a:extLst>
          </p:cNvPr>
          <p:cNvSpPr txBox="1"/>
          <p:nvPr/>
        </p:nvSpPr>
        <p:spPr>
          <a:xfrm>
            <a:off x="1169332" y="3793775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142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4">
            <a:extLst>
              <a:ext uri="{FF2B5EF4-FFF2-40B4-BE49-F238E27FC236}">
                <a16:creationId xmlns:a16="http://schemas.microsoft.com/office/drawing/2014/main" id="{5A62DE8F-BC15-EB2E-F963-D47B24C5543B}"/>
              </a:ext>
            </a:extLst>
          </p:cNvPr>
          <p:cNvSpPr/>
          <p:nvPr/>
        </p:nvSpPr>
        <p:spPr>
          <a:xfrm>
            <a:off x="2528674" y="5093651"/>
            <a:ext cx="1233812" cy="360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7A6E8938-B099-AC70-A48D-4A8D01F1B7C1}"/>
              </a:ext>
            </a:extLst>
          </p:cNvPr>
          <p:cNvSpPr/>
          <p:nvPr/>
        </p:nvSpPr>
        <p:spPr>
          <a:xfrm rot="19500000">
            <a:off x="2459804" y="4394936"/>
            <a:ext cx="1452658" cy="43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E364FA4-B0E1-577B-E797-9C03E7C3805B}"/>
              </a:ext>
            </a:extLst>
          </p:cNvPr>
          <p:cNvSpPr txBox="1"/>
          <p:nvPr/>
        </p:nvSpPr>
        <p:spPr>
          <a:xfrm>
            <a:off x="1169332" y="4657905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232C6DA-B852-2056-1D2F-641F8786AD8C}"/>
              </a:ext>
            </a:extLst>
          </p:cNvPr>
          <p:cNvSpPr txBox="1">
            <a:spLocks noChangeAspect="1"/>
          </p:cNvSpPr>
          <p:nvPr/>
        </p:nvSpPr>
        <p:spPr>
          <a:xfrm>
            <a:off x="3824094" y="2983606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121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BE79C31-8890-C0B9-21CF-9E5FA1811536}"/>
              </a:ext>
            </a:extLst>
          </p:cNvPr>
          <p:cNvSpPr txBox="1"/>
          <p:nvPr/>
        </p:nvSpPr>
        <p:spPr>
          <a:xfrm>
            <a:off x="3819724" y="3790733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167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C5CED764-4B4D-2072-D253-C9E3A24C1924}"/>
              </a:ext>
            </a:extLst>
          </p:cNvPr>
          <p:cNvSpPr txBox="1"/>
          <p:nvPr/>
        </p:nvSpPr>
        <p:spPr>
          <a:xfrm>
            <a:off x="3819724" y="4657905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71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35">
            <a:extLst>
              <a:ext uri="{FF2B5EF4-FFF2-40B4-BE49-F238E27FC236}">
                <a16:creationId xmlns:a16="http://schemas.microsoft.com/office/drawing/2014/main" id="{733F0F9D-7309-5ADE-6443-C835FEB6949A}"/>
              </a:ext>
            </a:extLst>
          </p:cNvPr>
          <p:cNvSpPr/>
          <p:nvPr/>
        </p:nvSpPr>
        <p:spPr>
          <a:xfrm rot="18767071">
            <a:off x="2251485" y="3831382"/>
            <a:ext cx="1832152" cy="288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ED40D-6803-47CA-1293-D5E1BF73B464}"/>
              </a:ext>
            </a:extLst>
          </p:cNvPr>
          <p:cNvSpPr txBox="1"/>
          <p:nvPr/>
        </p:nvSpPr>
        <p:spPr>
          <a:xfrm>
            <a:off x="874228" y="260685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2D4ED-082A-7FBA-478F-B18167B6B5E8}"/>
              </a:ext>
            </a:extLst>
          </p:cNvPr>
          <p:cNvSpPr txBox="1"/>
          <p:nvPr/>
        </p:nvSpPr>
        <p:spPr>
          <a:xfrm>
            <a:off x="3526804" y="2651768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97ABA-DF93-8E63-C287-6E2F3402E4BE}"/>
              </a:ext>
            </a:extLst>
          </p:cNvPr>
          <p:cNvSpPr txBox="1"/>
          <p:nvPr/>
        </p:nvSpPr>
        <p:spPr>
          <a:xfrm>
            <a:off x="1369244" y="2097778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BRIGHTLIGHT (Cancer Diagnosis)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A54EAE-C87B-E4B8-5346-5237D3BC728E}"/>
              </a:ext>
            </a:extLst>
          </p:cNvPr>
          <p:cNvSpPr txBox="1"/>
          <p:nvPr/>
        </p:nvSpPr>
        <p:spPr>
          <a:xfrm>
            <a:off x="6734342" y="2097778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UKHLS (Matched Controls)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38003B63-6659-F0A8-F526-C3ABCD16D739}"/>
              </a:ext>
            </a:extLst>
          </p:cNvPr>
          <p:cNvSpPr txBox="1">
            <a:spLocks noChangeAspect="1"/>
          </p:cNvSpPr>
          <p:nvPr/>
        </p:nvSpPr>
        <p:spPr>
          <a:xfrm>
            <a:off x="6801113" y="2984614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265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96D10C06-3C31-5A87-BC6E-FEFD918E2500}"/>
              </a:ext>
            </a:extLst>
          </p:cNvPr>
          <p:cNvSpPr txBox="1"/>
          <p:nvPr/>
        </p:nvSpPr>
        <p:spPr>
          <a:xfrm>
            <a:off x="6801113" y="3796181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357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ight Arrow 34">
            <a:extLst>
              <a:ext uri="{FF2B5EF4-FFF2-40B4-BE49-F238E27FC236}">
                <a16:creationId xmlns:a16="http://schemas.microsoft.com/office/drawing/2014/main" id="{165594D0-EA45-E404-EBF6-A0C2A8844628}"/>
              </a:ext>
            </a:extLst>
          </p:cNvPr>
          <p:cNvSpPr/>
          <p:nvPr/>
        </p:nvSpPr>
        <p:spPr>
          <a:xfrm>
            <a:off x="8157894" y="5111333"/>
            <a:ext cx="1233812" cy="43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46" name="Right Arrow 35">
            <a:extLst>
              <a:ext uri="{FF2B5EF4-FFF2-40B4-BE49-F238E27FC236}">
                <a16:creationId xmlns:a16="http://schemas.microsoft.com/office/drawing/2014/main" id="{F3F1DB17-3407-F6B7-A93B-9865D9F72C91}"/>
              </a:ext>
            </a:extLst>
          </p:cNvPr>
          <p:cNvSpPr/>
          <p:nvPr/>
        </p:nvSpPr>
        <p:spPr>
          <a:xfrm rot="19500000">
            <a:off x="8118308" y="4362896"/>
            <a:ext cx="1435529" cy="432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1C548254-3AD7-E09A-31C4-4EBC615DA812}"/>
              </a:ext>
            </a:extLst>
          </p:cNvPr>
          <p:cNvSpPr txBox="1"/>
          <p:nvPr/>
        </p:nvSpPr>
        <p:spPr>
          <a:xfrm>
            <a:off x="6801113" y="4660311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E5DC9BA-CD79-C21F-31BC-BEE540D3A64A}"/>
              </a:ext>
            </a:extLst>
          </p:cNvPr>
          <p:cNvSpPr txBox="1">
            <a:spLocks noChangeAspect="1"/>
          </p:cNvSpPr>
          <p:nvPr/>
        </p:nvSpPr>
        <p:spPr>
          <a:xfrm>
            <a:off x="9455875" y="2986012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173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2A6DA215-0E50-30F3-D9BA-8AE8B592582F}"/>
              </a:ext>
            </a:extLst>
          </p:cNvPr>
          <p:cNvSpPr txBox="1"/>
          <p:nvPr/>
        </p:nvSpPr>
        <p:spPr>
          <a:xfrm>
            <a:off x="9451505" y="3793139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347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6113D263-9AE6-6AF4-6A88-79DCC5176F52}"/>
              </a:ext>
            </a:extLst>
          </p:cNvPr>
          <p:cNvSpPr txBox="1"/>
          <p:nvPr/>
        </p:nvSpPr>
        <p:spPr>
          <a:xfrm>
            <a:off x="9451505" y="4660311"/>
            <a:ext cx="1299543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disabled or NEET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99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ght Arrow 35">
            <a:extLst>
              <a:ext uri="{FF2B5EF4-FFF2-40B4-BE49-F238E27FC236}">
                <a16:creationId xmlns:a16="http://schemas.microsoft.com/office/drawing/2014/main" id="{B26124EE-7BD8-BCDE-5DC5-B937355F8E10}"/>
              </a:ext>
            </a:extLst>
          </p:cNvPr>
          <p:cNvSpPr/>
          <p:nvPr/>
        </p:nvSpPr>
        <p:spPr>
          <a:xfrm rot="18767071">
            <a:off x="7864375" y="3951327"/>
            <a:ext cx="1832152" cy="108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39B130-EB37-93F4-4D7B-6D534C421CDE}"/>
              </a:ext>
            </a:extLst>
          </p:cNvPr>
          <p:cNvSpPr txBox="1"/>
          <p:nvPr/>
        </p:nvSpPr>
        <p:spPr>
          <a:xfrm>
            <a:off x="9158585" y="2654174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45B169-9C40-70E1-F6E1-416CC8E10A43}"/>
              </a:ext>
            </a:extLst>
          </p:cNvPr>
          <p:cNvSpPr txBox="1"/>
          <p:nvPr/>
        </p:nvSpPr>
        <p:spPr>
          <a:xfrm>
            <a:off x="6506009" y="260502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4128F8A-8359-475E-BAFB-18E14D90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764E06-7662-E11D-DFBE-E9ABBBECA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19" name="Explosion 1 7">
            <a:extLst>
              <a:ext uri="{FF2B5EF4-FFF2-40B4-BE49-F238E27FC236}">
                <a16:creationId xmlns:a16="http://schemas.microsoft.com/office/drawing/2014/main" id="{B234BB62-AD6D-2CFD-637B-2B028265DDD2}"/>
              </a:ext>
            </a:extLst>
          </p:cNvPr>
          <p:cNvSpPr/>
          <p:nvPr/>
        </p:nvSpPr>
        <p:spPr>
          <a:xfrm>
            <a:off x="2263877" y="4050346"/>
            <a:ext cx="825910" cy="779752"/>
          </a:xfrm>
          <a:prstGeom prst="irregularSeal1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5AEE109-892A-9D95-3562-2CCAB9BD9671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Economic Activity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53" y="87682"/>
            <a:ext cx="7945955" cy="1325481"/>
          </a:xfrm>
        </p:spPr>
        <p:txBody>
          <a:bodyPr>
            <a:noAutofit/>
          </a:bodyPr>
          <a:lstStyle/>
          <a:p>
            <a:pPr marL="0" indent="0"/>
            <a:r>
              <a:rPr lang="en-GB" sz="4000" b="1" dirty="0" smtClean="0">
                <a:solidFill>
                  <a:srgbClr val="FF0000"/>
                </a:solidFill>
              </a:rPr>
              <a:t>Why did </a:t>
            </a:r>
            <a:r>
              <a:rPr lang="en-GB" sz="4000" b="1" dirty="0">
                <a:solidFill>
                  <a:srgbClr val="FF0000"/>
                </a:solidFill>
              </a:rPr>
              <a:t>we start this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256146"/>
            <a:ext cx="11677147" cy="4922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Background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dirty="0" smtClean="0"/>
              <a:t>~300,000 AYAs (16 </a:t>
            </a:r>
            <a:r>
              <a:rPr lang="en-GB" dirty="0"/>
              <a:t>to </a:t>
            </a:r>
            <a:r>
              <a:rPr lang="en-GB" dirty="0" smtClean="0"/>
              <a:t>39yrs) </a:t>
            </a:r>
            <a:r>
              <a:rPr lang="en-GB" dirty="0"/>
              <a:t>are living with and beyond </a:t>
            </a:r>
            <a:r>
              <a:rPr lang="en-GB" dirty="0" smtClean="0"/>
              <a:t>cancer</a:t>
            </a:r>
          </a:p>
          <a:p>
            <a:r>
              <a:rPr lang="en-GB" dirty="0" smtClean="0"/>
              <a:t>Cancer </a:t>
            </a:r>
            <a:r>
              <a:rPr lang="en-GB" dirty="0"/>
              <a:t>disrupts anybody's personal </a:t>
            </a:r>
            <a:r>
              <a:rPr lang="en-GB" dirty="0" smtClean="0"/>
              <a:t>biography </a:t>
            </a:r>
          </a:p>
          <a:p>
            <a:r>
              <a:rPr lang="en-GB" dirty="0" smtClean="0"/>
              <a:t>AYAs </a:t>
            </a:r>
            <a:r>
              <a:rPr lang="en-GB" b="1" dirty="0">
                <a:solidFill>
                  <a:srgbClr val="FF0000"/>
                </a:solidFill>
              </a:rPr>
              <a:t>should</a:t>
            </a:r>
            <a:r>
              <a:rPr lang="en-GB" dirty="0"/>
              <a:t> have the same or better opportunities and socio-economic outcomes as their peers or as they would have expected if they were not diagnosed with </a:t>
            </a:r>
            <a:r>
              <a:rPr lang="en-GB" dirty="0" smtClean="0"/>
              <a:t>cancer</a:t>
            </a:r>
          </a:p>
          <a:p>
            <a:r>
              <a:rPr lang="en-GB" dirty="0" smtClean="0"/>
              <a:t>Currently unable to undertake prospective research/trials within </a:t>
            </a:r>
            <a:r>
              <a:rPr lang="en-GB" dirty="0"/>
              <a:t>risk-defined </a:t>
            </a:r>
            <a:r>
              <a:rPr lang="en-GB" dirty="0" smtClean="0"/>
              <a:t>groups</a:t>
            </a:r>
            <a:endParaRPr lang="en-GB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Aim </a:t>
            </a: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Define </a:t>
            </a:r>
            <a:r>
              <a:rPr lang="en-GB" b="1" dirty="0">
                <a:solidFill>
                  <a:srgbClr val="FF0000"/>
                </a:solidFill>
              </a:rPr>
              <a:t>which</a:t>
            </a:r>
            <a:r>
              <a:rPr lang="en-GB" dirty="0"/>
              <a:t> factors (together or independently) enable or disable </a:t>
            </a:r>
            <a:r>
              <a:rPr lang="en-GB" dirty="0" smtClean="0"/>
              <a:t>AYAs</a:t>
            </a:r>
            <a:r>
              <a:rPr lang="en-GB" dirty="0"/>
              <a:t>' </a:t>
            </a:r>
            <a:r>
              <a:rPr lang="en-GB" b="1" u="sng" dirty="0" smtClean="0"/>
              <a:t>Social Integration (SI) trajectories,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how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9E6067D-B31A-FD09-6014-4C36BEA8D8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010" y="4818646"/>
          <a:ext cx="10309411" cy="972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041">
                  <a:extLst>
                    <a:ext uri="{9D8B030D-6E8A-4147-A177-3AD203B41FA5}">
                      <a16:colId xmlns:a16="http://schemas.microsoft.com/office/drawing/2014/main" val="895248795"/>
                    </a:ext>
                  </a:extLst>
                </a:gridCol>
                <a:gridCol w="3028636">
                  <a:extLst>
                    <a:ext uri="{9D8B030D-6E8A-4147-A177-3AD203B41FA5}">
                      <a16:colId xmlns:a16="http://schemas.microsoft.com/office/drawing/2014/main" val="3818112850"/>
                    </a:ext>
                  </a:extLst>
                </a:gridCol>
                <a:gridCol w="1764138">
                  <a:extLst>
                    <a:ext uri="{9D8B030D-6E8A-4147-A177-3AD203B41FA5}">
                      <a16:colId xmlns:a16="http://schemas.microsoft.com/office/drawing/2014/main" val="28928656"/>
                    </a:ext>
                  </a:extLst>
                </a:gridCol>
                <a:gridCol w="1924733">
                  <a:extLst>
                    <a:ext uri="{9D8B030D-6E8A-4147-A177-3AD203B41FA5}">
                      <a16:colId xmlns:a16="http://schemas.microsoft.com/office/drawing/2014/main" val="2615476434"/>
                    </a:ext>
                  </a:extLst>
                </a:gridCol>
                <a:gridCol w="2262863">
                  <a:extLst>
                    <a:ext uri="{9D8B030D-6E8A-4147-A177-3AD203B41FA5}">
                      <a16:colId xmlns:a16="http://schemas.microsoft.com/office/drawing/2014/main" val="4135231207"/>
                    </a:ext>
                  </a:extLst>
                </a:gridCol>
              </a:tblGrid>
              <a:tr h="324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Coefficient (RR)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confidence interval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5679589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Cancer diagnosis vs no diagnosis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0.85, 0.96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8050453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Cancer diagnosis vs no diagnosis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0.77, 0.93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5857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368049A-648A-B007-B34C-1C08821C1022}"/>
              </a:ext>
            </a:extLst>
          </p:cNvPr>
          <p:cNvSpPr txBox="1"/>
          <p:nvPr/>
        </p:nvSpPr>
        <p:spPr>
          <a:xfrm>
            <a:off x="519010" y="1994740"/>
            <a:ext cx="547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Unadjusted frequencies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4BAD36-B6CF-22A5-71A7-9188EB07F6EF}"/>
              </a:ext>
            </a:extLst>
          </p:cNvPr>
          <p:cNvSpPr txBox="1"/>
          <p:nvPr/>
        </p:nvSpPr>
        <p:spPr>
          <a:xfrm>
            <a:off x="449982" y="4443791"/>
            <a:ext cx="1061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Logistic regression: Lives with parents = 1; does not live with parents 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44EBD-9A2C-BF5D-50CC-9FBD621DD709}"/>
              </a:ext>
            </a:extLst>
          </p:cNvPr>
          <p:cNvSpPr txBox="1"/>
          <p:nvPr/>
        </p:nvSpPr>
        <p:spPr>
          <a:xfrm>
            <a:off x="484496" y="5796633"/>
            <a:ext cx="1054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Adjusted for age, time since first interview (last interview only), gender (male female), IMD quintile (5 categories), white British ethnicity (yes/no), highest qualification (none, GCSE, A-level, degree), long term health conditions (yes/no)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18875F0-2057-7E50-B71F-F4F6908F06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4600" y="2364072"/>
          <a:ext cx="10545296" cy="1722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2152">
                  <a:extLst>
                    <a:ext uri="{9D8B030D-6E8A-4147-A177-3AD203B41FA5}">
                      <a16:colId xmlns:a16="http://schemas.microsoft.com/office/drawing/2014/main" val="224104802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349430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00018638"/>
                    </a:ext>
                  </a:extLst>
                </a:gridCol>
                <a:gridCol w="403144">
                  <a:extLst>
                    <a:ext uri="{9D8B030D-6E8A-4147-A177-3AD203B41FA5}">
                      <a16:colId xmlns:a16="http://schemas.microsoft.com/office/drawing/2014/main" val="263823592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949693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34786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29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(N= 401)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UKHLS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 = 765)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(N= 401)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UKHLS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 = 765)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2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 with parents 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1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(25%)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 (19%)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 (42%)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 (34%)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662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Yes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 (75%)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 (81%)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 (58%)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 (66%)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333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(Missing)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895051"/>
                  </a:ext>
                </a:extLst>
              </a:tr>
            </a:tbl>
          </a:graphicData>
        </a:graphic>
      </p:graphicFrame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4CC1B8F-3DE9-5C99-5CA2-DF5411AA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4A5AB1-145B-4F29-0F78-53FC3A322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8ED4B8-4EE4-6B59-F347-305A5B314163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Living with Parents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19993F-A845-DFF3-5089-9566C66364BE}"/>
              </a:ext>
            </a:extLst>
          </p:cNvPr>
          <p:cNvSpPr txBox="1">
            <a:spLocks/>
          </p:cNvSpPr>
          <p:nvPr/>
        </p:nvSpPr>
        <p:spPr>
          <a:xfrm>
            <a:off x="299064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Living with Parents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20DB866-7CB8-7FE8-5013-127FEBBC8DED}"/>
              </a:ext>
            </a:extLst>
          </p:cNvPr>
          <p:cNvSpPr txBox="1">
            <a:spLocks noChangeAspect="1"/>
          </p:cNvSpPr>
          <p:nvPr/>
        </p:nvSpPr>
        <p:spPr>
          <a:xfrm>
            <a:off x="1162208" y="3447228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live with parents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95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C943C3D-41C0-160F-F405-BBF84A37B804}"/>
              </a:ext>
            </a:extLst>
          </p:cNvPr>
          <p:cNvSpPr txBox="1"/>
          <p:nvPr/>
        </p:nvSpPr>
        <p:spPr>
          <a:xfrm>
            <a:off x="1162208" y="4258795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Lives with parents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297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4">
            <a:extLst>
              <a:ext uri="{FF2B5EF4-FFF2-40B4-BE49-F238E27FC236}">
                <a16:creationId xmlns:a16="http://schemas.microsoft.com/office/drawing/2014/main" id="{5A62DE8F-BC15-EB2E-F963-D47B24C5543B}"/>
              </a:ext>
            </a:extLst>
          </p:cNvPr>
          <p:cNvSpPr/>
          <p:nvPr/>
        </p:nvSpPr>
        <p:spPr>
          <a:xfrm>
            <a:off x="2529190" y="4599132"/>
            <a:ext cx="1233812" cy="504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7A6E8938-B099-AC70-A48D-4A8D01F1B7C1}"/>
              </a:ext>
            </a:extLst>
          </p:cNvPr>
          <p:cNvSpPr/>
          <p:nvPr/>
        </p:nvSpPr>
        <p:spPr>
          <a:xfrm rot="19960027">
            <a:off x="2506370" y="4158769"/>
            <a:ext cx="1294305" cy="21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232C6DA-B852-2056-1D2F-641F8786AD8C}"/>
              </a:ext>
            </a:extLst>
          </p:cNvPr>
          <p:cNvSpPr txBox="1">
            <a:spLocks noChangeAspect="1"/>
          </p:cNvSpPr>
          <p:nvPr/>
        </p:nvSpPr>
        <p:spPr>
          <a:xfrm>
            <a:off x="3816970" y="3448626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live with parent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165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BE79C31-8890-C0B9-21CF-9E5FA1811536}"/>
              </a:ext>
            </a:extLst>
          </p:cNvPr>
          <p:cNvSpPr txBox="1"/>
          <p:nvPr/>
        </p:nvSpPr>
        <p:spPr>
          <a:xfrm>
            <a:off x="3812600" y="4255753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Lives with parents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227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ED40D-6803-47CA-1293-D5E1BF73B464}"/>
              </a:ext>
            </a:extLst>
          </p:cNvPr>
          <p:cNvSpPr txBox="1"/>
          <p:nvPr/>
        </p:nvSpPr>
        <p:spPr>
          <a:xfrm>
            <a:off x="867104" y="307187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2D4ED-082A-7FBA-478F-B18167B6B5E8}"/>
              </a:ext>
            </a:extLst>
          </p:cNvPr>
          <p:cNvSpPr txBox="1"/>
          <p:nvPr/>
        </p:nvSpPr>
        <p:spPr>
          <a:xfrm>
            <a:off x="3519680" y="3116788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97ABA-DF93-8E63-C287-6E2F3402E4BE}"/>
              </a:ext>
            </a:extLst>
          </p:cNvPr>
          <p:cNvSpPr txBox="1"/>
          <p:nvPr/>
        </p:nvSpPr>
        <p:spPr>
          <a:xfrm>
            <a:off x="1266226" y="2567519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BRIGHTLIGHT (Cancer Diagnosis)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A54EAE-C87B-E4B8-5346-5237D3BC728E}"/>
              </a:ext>
            </a:extLst>
          </p:cNvPr>
          <p:cNvSpPr txBox="1"/>
          <p:nvPr/>
        </p:nvSpPr>
        <p:spPr>
          <a:xfrm>
            <a:off x="6606068" y="2567519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UKHLS (Matched Controls)</a:t>
            </a:r>
          </a:p>
        </p:txBody>
      </p:sp>
      <p:sp>
        <p:nvSpPr>
          <p:cNvPr id="15" name="Right Arrow 34">
            <a:extLst>
              <a:ext uri="{FF2B5EF4-FFF2-40B4-BE49-F238E27FC236}">
                <a16:creationId xmlns:a16="http://schemas.microsoft.com/office/drawing/2014/main" id="{6678EF32-44F0-7543-C782-9A1461BA7841}"/>
              </a:ext>
            </a:extLst>
          </p:cNvPr>
          <p:cNvSpPr/>
          <p:nvPr/>
        </p:nvSpPr>
        <p:spPr>
          <a:xfrm>
            <a:off x="2553128" y="3347998"/>
            <a:ext cx="1233812" cy="61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21" name="Right Arrow 35">
            <a:extLst>
              <a:ext uri="{FF2B5EF4-FFF2-40B4-BE49-F238E27FC236}">
                <a16:creationId xmlns:a16="http://schemas.microsoft.com/office/drawing/2014/main" id="{EA416917-5017-6C74-9E15-AAB6FF2EA3C2}"/>
              </a:ext>
            </a:extLst>
          </p:cNvPr>
          <p:cNvSpPr/>
          <p:nvPr/>
        </p:nvSpPr>
        <p:spPr>
          <a:xfrm rot="1460468">
            <a:off x="2526950" y="4163568"/>
            <a:ext cx="1294305" cy="108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EE3CE9C9-98F7-3EE6-A069-BE3FB849D32F}"/>
              </a:ext>
            </a:extLst>
          </p:cNvPr>
          <p:cNvSpPr txBox="1">
            <a:spLocks noChangeAspect="1"/>
          </p:cNvSpPr>
          <p:nvPr/>
        </p:nvSpPr>
        <p:spPr>
          <a:xfrm>
            <a:off x="6585971" y="3450270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live with parents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142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EA8D7E4B-E5B8-AE27-B938-518C4979D5DC}"/>
              </a:ext>
            </a:extLst>
          </p:cNvPr>
          <p:cNvSpPr txBox="1"/>
          <p:nvPr/>
        </p:nvSpPr>
        <p:spPr>
          <a:xfrm>
            <a:off x="6585971" y="4261837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Lives with parents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623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34">
            <a:extLst>
              <a:ext uri="{FF2B5EF4-FFF2-40B4-BE49-F238E27FC236}">
                <a16:creationId xmlns:a16="http://schemas.microsoft.com/office/drawing/2014/main" id="{0AA79BB0-FF9E-B901-562D-2B3B457844F9}"/>
              </a:ext>
            </a:extLst>
          </p:cNvPr>
          <p:cNvSpPr/>
          <p:nvPr/>
        </p:nvSpPr>
        <p:spPr>
          <a:xfrm>
            <a:off x="7952953" y="4536284"/>
            <a:ext cx="1233812" cy="576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25" name="Right Arrow 35">
            <a:extLst>
              <a:ext uri="{FF2B5EF4-FFF2-40B4-BE49-F238E27FC236}">
                <a16:creationId xmlns:a16="http://schemas.microsoft.com/office/drawing/2014/main" id="{6179779F-E2B2-6D51-2CBC-A8A3F99EF37B}"/>
              </a:ext>
            </a:extLst>
          </p:cNvPr>
          <p:cNvSpPr/>
          <p:nvPr/>
        </p:nvSpPr>
        <p:spPr>
          <a:xfrm rot="19960027">
            <a:off x="7913603" y="4165830"/>
            <a:ext cx="1294305" cy="144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B0102BAD-9F06-39F9-E5F6-D33145028EBC}"/>
              </a:ext>
            </a:extLst>
          </p:cNvPr>
          <p:cNvSpPr txBox="1">
            <a:spLocks noChangeAspect="1"/>
          </p:cNvSpPr>
          <p:nvPr/>
        </p:nvSpPr>
        <p:spPr>
          <a:xfrm>
            <a:off x="9240733" y="3451668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live with parent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258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89350221-0460-A235-35A1-57DD25416EC2}"/>
              </a:ext>
            </a:extLst>
          </p:cNvPr>
          <p:cNvSpPr txBox="1"/>
          <p:nvPr/>
        </p:nvSpPr>
        <p:spPr>
          <a:xfrm>
            <a:off x="9236363" y="4258795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Lives with parents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507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4EA4D-13CC-E58E-9332-A0954B58AF5B}"/>
              </a:ext>
            </a:extLst>
          </p:cNvPr>
          <p:cNvSpPr txBox="1"/>
          <p:nvPr/>
        </p:nvSpPr>
        <p:spPr>
          <a:xfrm>
            <a:off x="6290867" y="3074914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4ABDF-FEF0-CFC1-4492-20DE2840136C}"/>
              </a:ext>
            </a:extLst>
          </p:cNvPr>
          <p:cNvSpPr txBox="1"/>
          <p:nvPr/>
        </p:nvSpPr>
        <p:spPr>
          <a:xfrm>
            <a:off x="8943443" y="3119830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30" name="Right Arrow 34">
            <a:extLst>
              <a:ext uri="{FF2B5EF4-FFF2-40B4-BE49-F238E27FC236}">
                <a16:creationId xmlns:a16="http://schemas.microsoft.com/office/drawing/2014/main" id="{A6A6C1CC-B817-6B10-447C-03DF0C3471EC}"/>
              </a:ext>
            </a:extLst>
          </p:cNvPr>
          <p:cNvSpPr/>
          <p:nvPr/>
        </p:nvSpPr>
        <p:spPr>
          <a:xfrm>
            <a:off x="7976891" y="3351040"/>
            <a:ext cx="1233812" cy="684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31" name="Right Arrow 35">
            <a:extLst>
              <a:ext uri="{FF2B5EF4-FFF2-40B4-BE49-F238E27FC236}">
                <a16:creationId xmlns:a16="http://schemas.microsoft.com/office/drawing/2014/main" id="{717B60AD-A5F4-6F96-649D-3A848547850D}"/>
              </a:ext>
            </a:extLst>
          </p:cNvPr>
          <p:cNvSpPr/>
          <p:nvPr/>
        </p:nvSpPr>
        <p:spPr>
          <a:xfrm rot="1460468">
            <a:off x="7965551" y="4169810"/>
            <a:ext cx="1294305" cy="36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4760FDCA-E1CF-5B11-4EBB-C83832BF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793E6-5842-8EAA-52F7-2072739E9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14" name="Explosion 1 34">
            <a:extLst>
              <a:ext uri="{FF2B5EF4-FFF2-40B4-BE49-F238E27FC236}">
                <a16:creationId xmlns:a16="http://schemas.microsoft.com/office/drawing/2014/main" id="{0B463A48-D97D-95C3-6F78-21E1BACC21B3}"/>
              </a:ext>
            </a:extLst>
          </p:cNvPr>
          <p:cNvSpPr/>
          <p:nvPr/>
        </p:nvSpPr>
        <p:spPr>
          <a:xfrm>
            <a:off x="7805612" y="3642848"/>
            <a:ext cx="825910" cy="779752"/>
          </a:xfrm>
          <a:prstGeom prst="irregularSeal1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9E6067D-B31A-FD09-6014-4C36BEA8D8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010" y="4556390"/>
          <a:ext cx="10309411" cy="972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041">
                  <a:extLst>
                    <a:ext uri="{9D8B030D-6E8A-4147-A177-3AD203B41FA5}">
                      <a16:colId xmlns:a16="http://schemas.microsoft.com/office/drawing/2014/main" val="895248795"/>
                    </a:ext>
                  </a:extLst>
                </a:gridCol>
                <a:gridCol w="3028636">
                  <a:extLst>
                    <a:ext uri="{9D8B030D-6E8A-4147-A177-3AD203B41FA5}">
                      <a16:colId xmlns:a16="http://schemas.microsoft.com/office/drawing/2014/main" val="3818112850"/>
                    </a:ext>
                  </a:extLst>
                </a:gridCol>
                <a:gridCol w="1764138">
                  <a:extLst>
                    <a:ext uri="{9D8B030D-6E8A-4147-A177-3AD203B41FA5}">
                      <a16:colId xmlns:a16="http://schemas.microsoft.com/office/drawing/2014/main" val="28928656"/>
                    </a:ext>
                  </a:extLst>
                </a:gridCol>
                <a:gridCol w="1924733">
                  <a:extLst>
                    <a:ext uri="{9D8B030D-6E8A-4147-A177-3AD203B41FA5}">
                      <a16:colId xmlns:a16="http://schemas.microsoft.com/office/drawing/2014/main" val="2615476434"/>
                    </a:ext>
                  </a:extLst>
                </a:gridCol>
                <a:gridCol w="2262863">
                  <a:extLst>
                    <a:ext uri="{9D8B030D-6E8A-4147-A177-3AD203B41FA5}">
                      <a16:colId xmlns:a16="http://schemas.microsoft.com/office/drawing/2014/main" val="4135231207"/>
                    </a:ext>
                  </a:extLst>
                </a:gridCol>
              </a:tblGrid>
              <a:tr h="324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Coefficient (RR)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confidence interval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5679589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Cancer diagnosis vs no diagnosis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0.96, 1.05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8050453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Cancer diagnosis vs no diagnosis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0.119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0.99, 1.11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5857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368049A-648A-B007-B34C-1C08821C1022}"/>
              </a:ext>
            </a:extLst>
          </p:cNvPr>
          <p:cNvSpPr txBox="1"/>
          <p:nvPr/>
        </p:nvSpPr>
        <p:spPr>
          <a:xfrm>
            <a:off x="519010" y="1661442"/>
            <a:ext cx="547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Unadjusted frequencies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4BAD36-B6CF-22A5-71A7-9188EB07F6EF}"/>
              </a:ext>
            </a:extLst>
          </p:cNvPr>
          <p:cNvSpPr txBox="1"/>
          <p:nvPr/>
        </p:nvSpPr>
        <p:spPr>
          <a:xfrm>
            <a:off x="484496" y="4146556"/>
            <a:ext cx="1061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Logistic regression: Single = 1; Married/ cohabiting 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44EBD-9A2C-BF5D-50CC-9FBD621DD709}"/>
              </a:ext>
            </a:extLst>
          </p:cNvPr>
          <p:cNvSpPr txBox="1"/>
          <p:nvPr/>
        </p:nvSpPr>
        <p:spPr>
          <a:xfrm>
            <a:off x="484496" y="5568904"/>
            <a:ext cx="1054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Adjusted for age, time since first interview (last interview only), gender (male female), IMD quintile (5 categories), white British ethnicity (yes/no), highest qualification (none, GCSE, A-level, degree), long term health conditions (yes/no)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18875F0-2057-7E50-B71F-F4F6908F06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010" y="2072105"/>
          <a:ext cx="10545296" cy="1722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2152">
                  <a:extLst>
                    <a:ext uri="{9D8B030D-6E8A-4147-A177-3AD203B41FA5}">
                      <a16:colId xmlns:a16="http://schemas.microsoft.com/office/drawing/2014/main" val="224104802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349430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00018638"/>
                    </a:ext>
                  </a:extLst>
                </a:gridCol>
                <a:gridCol w="403144">
                  <a:extLst>
                    <a:ext uri="{9D8B030D-6E8A-4147-A177-3AD203B41FA5}">
                      <a16:colId xmlns:a16="http://schemas.microsoft.com/office/drawing/2014/main" val="263823592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949693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34786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29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(N= 401)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UKHLS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 = 765)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BRIGHTLIGHT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(N= 401)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UKHLS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 = 765) </a:t>
                      </a:r>
                    </a:p>
                  </a:txBody>
                  <a:tcPr marL="53975" marR="53975" marT="15875" marB="1587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2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1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 (= married or cohabiting)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 (14%)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123 (16%)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 (21%)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187 (28%)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662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Yes (= not married or cohabiting)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339 (86%)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641 (84%)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311 (79%)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490 (72%)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333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(Missing)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895051"/>
                  </a:ext>
                </a:extLst>
              </a:tr>
            </a:tbl>
          </a:graphicData>
        </a:graphic>
      </p:graphicFrame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6E595D3-28E4-EC1E-E145-3283A683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BB7BB-3F65-E311-C609-DA15E9BF7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6230B1-42D5-F00A-3156-26F7628A8BF9}"/>
              </a:ext>
            </a:extLst>
          </p:cNvPr>
          <p:cNvSpPr txBox="1">
            <a:spLocks/>
          </p:cNvSpPr>
          <p:nvPr/>
        </p:nvSpPr>
        <p:spPr>
          <a:xfrm>
            <a:off x="263205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Relationship Status 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19993F-A845-DFF3-5089-9566C66364BE}"/>
              </a:ext>
            </a:extLst>
          </p:cNvPr>
          <p:cNvSpPr txBox="1">
            <a:spLocks/>
          </p:cNvSpPr>
          <p:nvPr/>
        </p:nvSpPr>
        <p:spPr>
          <a:xfrm>
            <a:off x="263205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RQ1: Relationship Status 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20DB866-7CB8-7FE8-5013-127FEBBC8DED}"/>
              </a:ext>
            </a:extLst>
          </p:cNvPr>
          <p:cNvSpPr txBox="1">
            <a:spLocks noChangeAspect="1"/>
          </p:cNvSpPr>
          <p:nvPr/>
        </p:nvSpPr>
        <p:spPr>
          <a:xfrm>
            <a:off x="1674140" y="3098794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331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C943C3D-41C0-160F-F405-BBF84A37B804}"/>
              </a:ext>
            </a:extLst>
          </p:cNvPr>
          <p:cNvSpPr txBox="1"/>
          <p:nvPr/>
        </p:nvSpPr>
        <p:spPr>
          <a:xfrm>
            <a:off x="1674140" y="3910361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Married/ cohabiting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53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4">
            <a:extLst>
              <a:ext uri="{FF2B5EF4-FFF2-40B4-BE49-F238E27FC236}">
                <a16:creationId xmlns:a16="http://schemas.microsoft.com/office/drawing/2014/main" id="{5A62DE8F-BC15-EB2E-F963-D47B24C5543B}"/>
              </a:ext>
            </a:extLst>
          </p:cNvPr>
          <p:cNvSpPr/>
          <p:nvPr/>
        </p:nvSpPr>
        <p:spPr>
          <a:xfrm>
            <a:off x="3041122" y="4250698"/>
            <a:ext cx="1233812" cy="540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7A6E8938-B099-AC70-A48D-4A8D01F1B7C1}"/>
              </a:ext>
            </a:extLst>
          </p:cNvPr>
          <p:cNvSpPr/>
          <p:nvPr/>
        </p:nvSpPr>
        <p:spPr>
          <a:xfrm rot="19960027">
            <a:off x="3010037" y="3812345"/>
            <a:ext cx="1294305" cy="180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232C6DA-B852-2056-1D2F-641F8786AD8C}"/>
              </a:ext>
            </a:extLst>
          </p:cNvPr>
          <p:cNvSpPr txBox="1">
            <a:spLocks noChangeAspect="1"/>
          </p:cNvSpPr>
          <p:nvPr/>
        </p:nvSpPr>
        <p:spPr>
          <a:xfrm>
            <a:off x="4328902" y="3100192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311 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BE79C31-8890-C0B9-21CF-9E5FA1811536}"/>
              </a:ext>
            </a:extLst>
          </p:cNvPr>
          <p:cNvSpPr txBox="1"/>
          <p:nvPr/>
        </p:nvSpPr>
        <p:spPr>
          <a:xfrm>
            <a:off x="4324532" y="3907319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Married/ cohabiting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81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ED40D-6803-47CA-1293-D5E1BF73B464}"/>
              </a:ext>
            </a:extLst>
          </p:cNvPr>
          <p:cNvSpPr txBox="1"/>
          <p:nvPr/>
        </p:nvSpPr>
        <p:spPr>
          <a:xfrm>
            <a:off x="1379035" y="2740922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2D4ED-082A-7FBA-478F-B18167B6B5E8}"/>
              </a:ext>
            </a:extLst>
          </p:cNvPr>
          <p:cNvSpPr txBox="1"/>
          <p:nvPr/>
        </p:nvSpPr>
        <p:spPr>
          <a:xfrm>
            <a:off x="4031612" y="2768354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97ABA-DF93-8E63-C287-6E2F3402E4BE}"/>
              </a:ext>
            </a:extLst>
          </p:cNvPr>
          <p:cNvSpPr txBox="1"/>
          <p:nvPr/>
        </p:nvSpPr>
        <p:spPr>
          <a:xfrm>
            <a:off x="1789824" y="2261233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BRIGHTLIGHT (Cancer Diagnosis)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A54EAE-C87B-E4B8-5346-5237D3BC728E}"/>
              </a:ext>
            </a:extLst>
          </p:cNvPr>
          <p:cNvSpPr txBox="1"/>
          <p:nvPr/>
        </p:nvSpPr>
        <p:spPr>
          <a:xfrm>
            <a:off x="6744226" y="2261233"/>
            <a:ext cx="37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UKHLS (Matched Controls)</a:t>
            </a:r>
          </a:p>
        </p:txBody>
      </p:sp>
      <p:sp>
        <p:nvSpPr>
          <p:cNvPr id="15" name="Right Arrow 34">
            <a:extLst>
              <a:ext uri="{FF2B5EF4-FFF2-40B4-BE49-F238E27FC236}">
                <a16:creationId xmlns:a16="http://schemas.microsoft.com/office/drawing/2014/main" id="{6678EF32-44F0-7543-C782-9A1461BA7841}"/>
              </a:ext>
            </a:extLst>
          </p:cNvPr>
          <p:cNvSpPr/>
          <p:nvPr/>
        </p:nvSpPr>
        <p:spPr>
          <a:xfrm>
            <a:off x="3065060" y="2999564"/>
            <a:ext cx="1233812" cy="648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21" name="Right Arrow 35">
            <a:extLst>
              <a:ext uri="{FF2B5EF4-FFF2-40B4-BE49-F238E27FC236}">
                <a16:creationId xmlns:a16="http://schemas.microsoft.com/office/drawing/2014/main" id="{EA416917-5017-6C74-9E15-AAB6FF2EA3C2}"/>
              </a:ext>
            </a:extLst>
          </p:cNvPr>
          <p:cNvSpPr/>
          <p:nvPr/>
        </p:nvSpPr>
        <p:spPr>
          <a:xfrm rot="1460468">
            <a:off x="3046301" y="3816734"/>
            <a:ext cx="1294305" cy="7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EE3CE9C9-98F7-3EE6-A069-BE3FB849D32F}"/>
              </a:ext>
            </a:extLst>
          </p:cNvPr>
          <p:cNvSpPr txBox="1">
            <a:spLocks noChangeAspect="1"/>
          </p:cNvSpPr>
          <p:nvPr/>
        </p:nvSpPr>
        <p:spPr>
          <a:xfrm>
            <a:off x="6860845" y="3152557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562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EA8D7E4B-E5B8-AE27-B938-518C4979D5DC}"/>
              </a:ext>
            </a:extLst>
          </p:cNvPr>
          <p:cNvSpPr txBox="1"/>
          <p:nvPr/>
        </p:nvSpPr>
        <p:spPr>
          <a:xfrm>
            <a:off x="6860845" y="3964124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Married/ cohabiting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115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34">
            <a:extLst>
              <a:ext uri="{FF2B5EF4-FFF2-40B4-BE49-F238E27FC236}">
                <a16:creationId xmlns:a16="http://schemas.microsoft.com/office/drawing/2014/main" id="{0AA79BB0-FF9E-B901-562D-2B3B457844F9}"/>
              </a:ext>
            </a:extLst>
          </p:cNvPr>
          <p:cNvSpPr/>
          <p:nvPr/>
        </p:nvSpPr>
        <p:spPr>
          <a:xfrm>
            <a:off x="8227827" y="4238571"/>
            <a:ext cx="1233812" cy="64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25" name="Right Arrow 35">
            <a:extLst>
              <a:ext uri="{FF2B5EF4-FFF2-40B4-BE49-F238E27FC236}">
                <a16:creationId xmlns:a16="http://schemas.microsoft.com/office/drawing/2014/main" id="{6179779F-E2B2-6D51-2CBC-A8A3F99EF37B}"/>
              </a:ext>
            </a:extLst>
          </p:cNvPr>
          <p:cNvSpPr/>
          <p:nvPr/>
        </p:nvSpPr>
        <p:spPr>
          <a:xfrm rot="19960027">
            <a:off x="8171947" y="3872137"/>
            <a:ext cx="1294305" cy="72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B0102BAD-9F06-39F9-E5F6-D33145028EBC}"/>
              </a:ext>
            </a:extLst>
          </p:cNvPr>
          <p:cNvSpPr txBox="1">
            <a:spLocks noChangeAspect="1"/>
          </p:cNvSpPr>
          <p:nvPr/>
        </p:nvSpPr>
        <p:spPr>
          <a:xfrm>
            <a:off x="9515607" y="3153955"/>
            <a:ext cx="1295173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490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89350221-0460-A235-35A1-57DD25416EC2}"/>
              </a:ext>
            </a:extLst>
          </p:cNvPr>
          <p:cNvSpPr txBox="1"/>
          <p:nvPr/>
        </p:nvSpPr>
        <p:spPr>
          <a:xfrm>
            <a:off x="9511237" y="3961082"/>
            <a:ext cx="12995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Married/ cohabiting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187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4EA4D-13CC-E58E-9332-A0954B58AF5B}"/>
              </a:ext>
            </a:extLst>
          </p:cNvPr>
          <p:cNvSpPr txBox="1"/>
          <p:nvPr/>
        </p:nvSpPr>
        <p:spPr>
          <a:xfrm>
            <a:off x="6565740" y="2790375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4ABDF-FEF0-CFC1-4492-20DE2840136C}"/>
              </a:ext>
            </a:extLst>
          </p:cNvPr>
          <p:cNvSpPr txBox="1"/>
          <p:nvPr/>
        </p:nvSpPr>
        <p:spPr>
          <a:xfrm>
            <a:off x="9241018" y="2768354"/>
            <a:ext cx="18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30" name="Right Arrow 34">
            <a:extLst>
              <a:ext uri="{FF2B5EF4-FFF2-40B4-BE49-F238E27FC236}">
                <a16:creationId xmlns:a16="http://schemas.microsoft.com/office/drawing/2014/main" id="{A6A6C1CC-B817-6B10-447C-03DF0C3471EC}"/>
              </a:ext>
            </a:extLst>
          </p:cNvPr>
          <p:cNvSpPr/>
          <p:nvPr/>
        </p:nvSpPr>
        <p:spPr>
          <a:xfrm>
            <a:off x="8251765" y="3053327"/>
            <a:ext cx="1233812" cy="61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31" name="Right Arrow 35">
            <a:extLst>
              <a:ext uri="{FF2B5EF4-FFF2-40B4-BE49-F238E27FC236}">
                <a16:creationId xmlns:a16="http://schemas.microsoft.com/office/drawing/2014/main" id="{717B60AD-A5F4-6F96-649D-3A848547850D}"/>
              </a:ext>
            </a:extLst>
          </p:cNvPr>
          <p:cNvSpPr/>
          <p:nvPr/>
        </p:nvSpPr>
        <p:spPr>
          <a:xfrm rot="1460468">
            <a:off x="8233006" y="3870497"/>
            <a:ext cx="1294305" cy="7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0183097A-6E92-8D31-AFE5-2E9011B21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7547E-6C4F-DA84-B113-2E99D07B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14" name="Explosion 1 31">
            <a:extLst>
              <a:ext uri="{FF2B5EF4-FFF2-40B4-BE49-F238E27FC236}">
                <a16:creationId xmlns:a16="http://schemas.microsoft.com/office/drawing/2014/main" id="{0EB9E6F1-E2D5-86A6-623D-F974D204A589}"/>
              </a:ext>
            </a:extLst>
          </p:cNvPr>
          <p:cNvSpPr/>
          <p:nvPr/>
        </p:nvSpPr>
        <p:spPr>
          <a:xfrm>
            <a:off x="2967473" y="3755319"/>
            <a:ext cx="825910" cy="779752"/>
          </a:xfrm>
          <a:prstGeom prst="irregularSeal1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372926" y="2696662"/>
          <a:ext cx="4729317" cy="1296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832">
                  <a:extLst>
                    <a:ext uri="{9D8B030D-6E8A-4147-A177-3AD203B41FA5}">
                      <a16:colId xmlns:a16="http://schemas.microsoft.com/office/drawing/2014/main" val="2740251435"/>
                    </a:ext>
                  </a:extLst>
                </a:gridCol>
                <a:gridCol w="1233568">
                  <a:extLst>
                    <a:ext uri="{9D8B030D-6E8A-4147-A177-3AD203B41FA5}">
                      <a16:colId xmlns:a16="http://schemas.microsoft.com/office/drawing/2014/main" val="3451482106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3423059405"/>
                    </a:ext>
                  </a:extLst>
                </a:gridCol>
                <a:gridCol w="1160207">
                  <a:extLst>
                    <a:ext uri="{9D8B030D-6E8A-4147-A177-3AD203B41FA5}">
                      <a16:colId xmlns:a16="http://schemas.microsoft.com/office/drawing/2014/main" val="1065109308"/>
                    </a:ext>
                  </a:extLst>
                </a:gridCol>
              </a:tblGrid>
              <a:tr h="324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Interview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Coefficient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2055398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-0.073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 ***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3926697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 point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-0.006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0.623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899</a:t>
                      </a:r>
                    </a:p>
                  </a:txBody>
                  <a:tcPr marL="53975" marR="53975" marT="15875" marB="15875" anchor="ctr"/>
                </a:tc>
                <a:extLst>
                  <a:ext uri="{0D108BD9-81ED-4DB2-BD59-A6C34878D82A}">
                    <a16:rowId xmlns:a16="http://schemas.microsoft.com/office/drawing/2014/main" val="1492049950"/>
                  </a:ext>
                </a:extLst>
              </a:tr>
              <a:tr h="324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-0.007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0.548</a:t>
                      </a:r>
                    </a:p>
                  </a:txBody>
                  <a:tcPr marL="53975" marR="53975" marT="15875" marB="15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1052</a:t>
                      </a:r>
                    </a:p>
                  </a:txBody>
                  <a:tcPr marL="53975" marR="53975" marT="15875" marB="15875" anchor="ctr"/>
                </a:tc>
                <a:extLst>
                  <a:ext uri="{0D108BD9-81ED-4DB2-BD59-A6C34878D82A}">
                    <a16:rowId xmlns:a16="http://schemas.microsoft.com/office/drawing/2014/main" val="287205743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2618" y="2027407"/>
            <a:ext cx="47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HRQoL: Unadjusted mean 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D3E7E-30B7-DB90-89B2-09BF084C7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" t="2189" r="2206" b="44952"/>
          <a:stretch/>
        </p:blipFill>
        <p:spPr>
          <a:xfrm>
            <a:off x="432618" y="2625157"/>
            <a:ext cx="5416061" cy="2897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6C006-4DAA-4D7F-5B49-844CD9AD873F}"/>
              </a:ext>
            </a:extLst>
          </p:cNvPr>
          <p:cNvSpPr txBox="1"/>
          <p:nvPr/>
        </p:nvSpPr>
        <p:spPr>
          <a:xfrm>
            <a:off x="6292042" y="2054312"/>
            <a:ext cx="47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HRQoL: OLS regression  </a:t>
            </a: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4510477A-A1FF-53FE-07E9-02C3E43DF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375DC1-0234-E997-5A62-31593870A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610B5F-4CF2-EEBA-D126-283CFB1B3A1C}"/>
              </a:ext>
            </a:extLst>
          </p:cNvPr>
          <p:cNvSpPr txBox="1">
            <a:spLocks/>
          </p:cNvSpPr>
          <p:nvPr/>
        </p:nvSpPr>
        <p:spPr>
          <a:xfrm>
            <a:off x="236311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RQ2: Health Related Quality of Life 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0BDC3-001D-9C33-9882-981A74783AD1}"/>
              </a:ext>
            </a:extLst>
          </p:cNvPr>
          <p:cNvSpPr txBox="1"/>
          <p:nvPr/>
        </p:nvSpPr>
        <p:spPr>
          <a:xfrm>
            <a:off x="914399" y="5682571"/>
            <a:ext cx="43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6CB6C8-CF72-A1B5-191E-C00DECF83BBC}"/>
              </a:ext>
            </a:extLst>
          </p:cNvPr>
          <p:cNvSpPr txBox="1"/>
          <p:nvPr/>
        </p:nvSpPr>
        <p:spPr>
          <a:xfrm>
            <a:off x="5161935" y="5682571"/>
            <a:ext cx="43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2855E8-07C8-61B1-1202-ECDDE62401CC}"/>
              </a:ext>
            </a:extLst>
          </p:cNvPr>
          <p:cNvSpPr txBox="1"/>
          <p:nvPr/>
        </p:nvSpPr>
        <p:spPr>
          <a:xfrm>
            <a:off x="2705357" y="5691536"/>
            <a:ext cx="143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Mid-point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88B-2876-98DC-0F8C-A3B1FA87712B}"/>
              </a:ext>
            </a:extLst>
          </p:cNvPr>
          <p:cNvSpPr txBox="1"/>
          <p:nvPr/>
        </p:nvSpPr>
        <p:spPr>
          <a:xfrm>
            <a:off x="5128827" y="5448527"/>
            <a:ext cx="14397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18093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19993F-A845-DFF3-5089-9566C66364BE}"/>
              </a:ext>
            </a:extLst>
          </p:cNvPr>
          <p:cNvSpPr txBox="1">
            <a:spLocks/>
          </p:cNvSpPr>
          <p:nvPr/>
        </p:nvSpPr>
        <p:spPr>
          <a:xfrm>
            <a:off x="236311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RQ2: Mental Health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8049A-648A-B007-B34C-1C08821C1022}"/>
              </a:ext>
            </a:extLst>
          </p:cNvPr>
          <p:cNvSpPr txBox="1"/>
          <p:nvPr/>
        </p:nvSpPr>
        <p:spPr>
          <a:xfrm>
            <a:off x="236311" y="1538823"/>
            <a:ext cx="101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Mental Health Symptoms, unadjusted frequencies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264"/>
          <a:stretch/>
        </p:blipFill>
        <p:spPr>
          <a:xfrm>
            <a:off x="1433289" y="2578785"/>
            <a:ext cx="4323658" cy="3418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b="9134"/>
          <a:stretch/>
        </p:blipFill>
        <p:spPr>
          <a:xfrm>
            <a:off x="6565727" y="2573887"/>
            <a:ext cx="4323658" cy="3423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3289" y="2148688"/>
            <a:ext cx="43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BRIGHTLIGHT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727" y="2148688"/>
            <a:ext cx="43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UKHLS</a:t>
            </a:r>
          </a:p>
        </p:txBody>
      </p:sp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5278242-13AB-3E84-5F30-CEA4A7A47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A6BC3B-2DFE-9649-0EF3-C8BFA4AE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D512E-5C38-AEB6-1804-D94226F63062}"/>
              </a:ext>
            </a:extLst>
          </p:cNvPr>
          <p:cNvSpPr txBox="1"/>
          <p:nvPr/>
        </p:nvSpPr>
        <p:spPr>
          <a:xfrm>
            <a:off x="2668782" y="5888876"/>
            <a:ext cx="43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07D8F-4115-43AE-7BA5-F97D76CAD9E0}"/>
              </a:ext>
            </a:extLst>
          </p:cNvPr>
          <p:cNvSpPr txBox="1"/>
          <p:nvPr/>
        </p:nvSpPr>
        <p:spPr>
          <a:xfrm>
            <a:off x="4871535" y="5851848"/>
            <a:ext cx="43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22E90-1C15-76F6-B7DA-213FA556F3D7}"/>
              </a:ext>
            </a:extLst>
          </p:cNvPr>
          <p:cNvSpPr txBox="1"/>
          <p:nvPr/>
        </p:nvSpPr>
        <p:spPr>
          <a:xfrm>
            <a:off x="3477562" y="5888876"/>
            <a:ext cx="143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Mid-point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D9658-6AD0-A01B-9638-5FB66E6BDAFF}"/>
              </a:ext>
            </a:extLst>
          </p:cNvPr>
          <p:cNvSpPr txBox="1"/>
          <p:nvPr/>
        </p:nvSpPr>
        <p:spPr>
          <a:xfrm>
            <a:off x="7743277" y="5888876"/>
            <a:ext cx="43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A80E8-38F2-7267-436E-6301892874E6}"/>
              </a:ext>
            </a:extLst>
          </p:cNvPr>
          <p:cNvSpPr txBox="1"/>
          <p:nvPr/>
        </p:nvSpPr>
        <p:spPr>
          <a:xfrm>
            <a:off x="9946030" y="5851848"/>
            <a:ext cx="43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06B12-57BB-372F-9030-44F2D4E32674}"/>
              </a:ext>
            </a:extLst>
          </p:cNvPr>
          <p:cNvSpPr txBox="1"/>
          <p:nvPr/>
        </p:nvSpPr>
        <p:spPr>
          <a:xfrm>
            <a:off x="8552057" y="5888876"/>
            <a:ext cx="143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Mid-point</a:t>
            </a:r>
          </a:p>
        </p:txBody>
      </p:sp>
    </p:spTree>
    <p:extLst>
      <p:ext uri="{BB962C8B-B14F-4D97-AF65-F5344CB8AC3E}">
        <p14:creationId xmlns:p14="http://schemas.microsoft.com/office/powerpoint/2010/main" val="2476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924" y="1874682"/>
            <a:ext cx="56519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Does cancer severity influence key milestones/health and mental health?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Cancer severity – BRIGHTLIGHT severity of illness index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This analysis compares least severe vs. intermediate + most severe </a:t>
            </a:r>
          </a:p>
          <a:p>
            <a:pPr lvl="1">
              <a:lnSpc>
                <a:spcPct val="150000"/>
              </a:lnSpc>
            </a:pPr>
            <a:endParaRPr lang="en-GB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Regression model control variables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Time since diagnosis (months)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Time since first interview (months)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Age (years)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Ethnicity (white British/not white British)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In lowest IMD quintile (yes/no)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Long term health conditions (yes/no)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80" y="2001302"/>
            <a:ext cx="5649706" cy="4182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3780" y="6272981"/>
            <a:ext cx="564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Table taken directly from Table 2 in Taylor et al. (2019)</a:t>
            </a:r>
          </a:p>
        </p:txBody>
      </p:sp>
      <p:pic>
        <p:nvPicPr>
          <p:cNvPr id="3" name="Picture 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66FBBDE-7A02-132E-E1CC-400D33EA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BC21D-92E7-50F7-CFB1-073D2AC4F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459DF-87B6-FAAD-B139-FA7F988C1CD8}"/>
              </a:ext>
            </a:extLst>
          </p:cNvPr>
          <p:cNvSpPr txBox="1">
            <a:spLocks/>
          </p:cNvSpPr>
          <p:nvPr/>
        </p:nvSpPr>
        <p:spPr>
          <a:xfrm>
            <a:off x="236311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RQ3: Methods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924" y="1874682"/>
            <a:ext cx="11148052" cy="324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RQ3: Impact of cancer severity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Intermediate and more severe cancers vs. less severe cancers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More likely to be out of work or education at T1 and T2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More likely to live in parents’ households at T1 and T2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Less likely to be married or cohabiting at T1 and T2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Transitions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Less likely to enter employment by T2 if sick, disabled or NEET @ T1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More likely to enter education by T2 if sick, disabled or NEET at T1</a:t>
            </a:r>
          </a:p>
        </p:txBody>
      </p:sp>
      <p:pic>
        <p:nvPicPr>
          <p:cNvPr id="3" name="Picture 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E949600-AF0D-6047-0168-E2CDEB15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74587-3545-2FAC-BC3D-4C767250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5E6CE5-1ECB-C378-9D94-E2919F29AFA5}"/>
              </a:ext>
            </a:extLst>
          </p:cNvPr>
          <p:cNvSpPr txBox="1">
            <a:spLocks/>
          </p:cNvSpPr>
          <p:nvPr/>
        </p:nvSpPr>
        <p:spPr>
          <a:xfrm>
            <a:off x="236310" y="500145"/>
            <a:ext cx="7840889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RQ3: Economics &amp; Social Outcomes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499387-EE9A-E34B-AA58-B200FAA16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Text hierarchy</a:t>
            </a:r>
            <a:r>
              <a:rPr lang="en-US" sz="4400" kern="1200" baseline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and formatting with two images slide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8049A-648A-B007-B34C-1C08821C1022}"/>
              </a:ext>
            </a:extLst>
          </p:cNvPr>
          <p:cNvSpPr txBox="1"/>
          <p:nvPr/>
        </p:nvSpPr>
        <p:spPr>
          <a:xfrm>
            <a:off x="236311" y="1982322"/>
            <a:ext cx="101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Predicted values from three regressions at T1, mid point, and T2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84" y="2466545"/>
            <a:ext cx="5377908" cy="299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36" y="2460448"/>
            <a:ext cx="2871465" cy="2999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567" y="2466545"/>
            <a:ext cx="2871465" cy="29994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384" y="5580928"/>
            <a:ext cx="11660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OLS regression: HRQoL; logistic regression: EQ5D-AD subscale, HADS Depression, HADS Anxiety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Predicted values for: gender = male, mean age at diagnosis = 21, ethnicity = white British, in lowest IMD quintile = no, long term health condition = no, </a:t>
            </a:r>
          </a:p>
        </p:txBody>
      </p:sp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CA548CD-B9FE-96A5-E926-98311FFF6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934" y="359653"/>
            <a:ext cx="1317498" cy="968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C8C9F-4E37-5A9C-75C6-D7C42CB34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522" y="328742"/>
            <a:ext cx="1639966" cy="103031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5D7B50-CEFA-3DC8-BB62-0B75CE3A6D4A}"/>
              </a:ext>
            </a:extLst>
          </p:cNvPr>
          <p:cNvSpPr txBox="1">
            <a:spLocks/>
          </p:cNvSpPr>
          <p:nvPr/>
        </p:nvSpPr>
        <p:spPr>
          <a:xfrm>
            <a:off x="236311" y="500145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RQ3: Health and Mental Health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5B7A2-5A5D-F841-BAE5-FEBAA3696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</a:t>
            </a:r>
            <a:r>
              <a:rPr lang="en-US" baseline="0" dirty="0"/>
              <a:t> to display schools and/or Faculties in your slides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07867" y="459360"/>
            <a:ext cx="7440630" cy="82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Study 2. Main findings</a:t>
            </a:r>
            <a:endParaRPr lang="en-US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3B2643-142D-E001-23A2-782811A738A0}"/>
              </a:ext>
            </a:extLst>
          </p:cNvPr>
          <p:cNvSpPr/>
          <p:nvPr/>
        </p:nvSpPr>
        <p:spPr>
          <a:xfrm>
            <a:off x="225553" y="1525474"/>
            <a:ext cx="11633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utilise the BRIGHTLIGHT study, a large data set of young people with a cancer diagnosis, with high % follow 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studies often do not include a control group or utilise such good quality data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find evidence of effects shortly after diagnosis (T1), which reduce by 36 months (T2)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Economic activity (i.e., not being sick, disabled or out of work)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 </a:t>
            </a:r>
          </a:p>
          <a:p>
            <a:pPr lvl="0"/>
            <a:endParaRPr lang="en-GB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cancer diagnosis was associated with: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likelihood of ending a relationship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frequency of being in education after being sick/disabled or NEET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more severe cancer diagnoses were associated with increased impacts throughout for economic and health outcomes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lvl="0"/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EC574D7-1B27-D1E6-B8FB-07DB19E7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255" y="174851"/>
            <a:ext cx="1317498" cy="968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A0C7B-324B-921A-8820-0E3629FB6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62" y="113030"/>
            <a:ext cx="163996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480291"/>
            <a:ext cx="11835581" cy="63777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800" dirty="0" smtClean="0">
                <a:solidFill>
                  <a:srgbClr val="FF0000"/>
                </a:solidFill>
              </a:rPr>
              <a:t>Method </a:t>
            </a:r>
            <a:endParaRPr lang="en-GB" sz="3800" dirty="0">
              <a:solidFill>
                <a:srgbClr val="FF0000"/>
              </a:solidFill>
            </a:endParaRPr>
          </a:p>
          <a:p>
            <a:r>
              <a:rPr lang="en-GB" dirty="0" smtClean="0"/>
              <a:t>Link </a:t>
            </a:r>
            <a:r>
              <a:rPr lang="en-GB" dirty="0"/>
              <a:t>methods from o</a:t>
            </a:r>
            <a:r>
              <a:rPr lang="en-GB" dirty="0" smtClean="0"/>
              <a:t>ncology, psychosocial </a:t>
            </a:r>
            <a:r>
              <a:rPr lang="en-GB" dirty="0"/>
              <a:t>oncology, sociology, </a:t>
            </a:r>
            <a:r>
              <a:rPr lang="en-GB" dirty="0" smtClean="0"/>
              <a:t>developmental </a:t>
            </a:r>
            <a:r>
              <a:rPr lang="en-GB" dirty="0" smtClean="0"/>
              <a:t>psychology, health economics </a:t>
            </a:r>
            <a:r>
              <a:rPr lang="en-GB" dirty="0" smtClean="0"/>
              <a:t>to inform medical, psychological, </a:t>
            </a:r>
            <a:r>
              <a:rPr lang="en-GB" dirty="0"/>
              <a:t>and social care. </a:t>
            </a:r>
            <a:endParaRPr lang="en-GB" dirty="0" smtClean="0"/>
          </a:p>
          <a:p>
            <a:pPr lvl="1"/>
            <a:r>
              <a:rPr lang="en-GB" dirty="0" smtClean="0"/>
              <a:t>Secondary data</a:t>
            </a:r>
          </a:p>
          <a:p>
            <a:pPr lvl="1"/>
            <a:r>
              <a:rPr lang="en-GB" dirty="0" smtClean="0"/>
              <a:t>Quantitative survey and qualitative interview</a:t>
            </a:r>
            <a:endParaRPr lang="en-GB" dirty="0" smtClean="0"/>
          </a:p>
          <a:p>
            <a:r>
              <a:rPr lang="en-GB" dirty="0" smtClean="0"/>
              <a:t>Co-production: support from our Young Advisory Group.</a:t>
            </a:r>
          </a:p>
          <a:p>
            <a:r>
              <a:rPr lang="en-GB" sz="3600" dirty="0"/>
              <a:t>Describe SI trajectories after cancer diagnosis </a:t>
            </a:r>
            <a:r>
              <a:rPr lang="en-GB" sz="3600" dirty="0" smtClean="0"/>
              <a:t>through:</a:t>
            </a:r>
          </a:p>
          <a:p>
            <a:pPr lvl="1"/>
            <a:r>
              <a:rPr lang="en-GB" sz="3200" dirty="0" smtClean="0"/>
              <a:t>Employment </a:t>
            </a:r>
            <a:r>
              <a:rPr lang="en-GB" sz="3200" dirty="0"/>
              <a:t>(income, type of </a:t>
            </a:r>
            <a:r>
              <a:rPr lang="en-GB" sz="3200" dirty="0" smtClean="0"/>
              <a:t>employment) </a:t>
            </a:r>
            <a:endParaRPr lang="en-GB" sz="3200" dirty="0"/>
          </a:p>
          <a:p>
            <a:pPr lvl="1"/>
            <a:r>
              <a:rPr lang="en-GB" sz="3200" dirty="0"/>
              <a:t>Educational attainment (level of education and </a:t>
            </a:r>
            <a:r>
              <a:rPr lang="en-GB" sz="3200" dirty="0" smtClean="0"/>
              <a:t>training) </a:t>
            </a:r>
            <a:endParaRPr lang="en-GB" sz="3200" dirty="0"/>
          </a:p>
          <a:p>
            <a:pPr lvl="1"/>
            <a:r>
              <a:rPr lang="en-GB" sz="3200" dirty="0"/>
              <a:t>Social development (quantity and quality of social support, connections, and participation)</a:t>
            </a:r>
          </a:p>
          <a:p>
            <a:pPr lvl="1"/>
            <a:r>
              <a:rPr lang="en-GB" sz="3200" dirty="0" smtClean="0"/>
              <a:t>Overall quality of life.</a:t>
            </a:r>
            <a:endParaRPr lang="en-GB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Expected results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  </a:t>
            </a:r>
            <a:r>
              <a:rPr lang="en-GB" dirty="0"/>
              <a:t>description of the range of SI </a:t>
            </a:r>
            <a:r>
              <a:rPr lang="en-GB" dirty="0" smtClean="0"/>
              <a:t>outcomes</a:t>
            </a:r>
          </a:p>
          <a:p>
            <a:r>
              <a:rPr lang="en-GB" dirty="0" smtClean="0"/>
              <a:t>Summarise factors contributing to certain SI outcomes in </a:t>
            </a:r>
            <a:r>
              <a:rPr lang="en-GB" dirty="0"/>
              <a:t>a Multidimensional Stratification </a:t>
            </a:r>
            <a:r>
              <a:rPr lang="en-GB" dirty="0" smtClean="0"/>
              <a:t>Model</a:t>
            </a:r>
          </a:p>
          <a:p>
            <a:r>
              <a:rPr lang="en-GB" dirty="0" smtClean="0"/>
              <a:t>Underpin future intervention studies</a:t>
            </a:r>
          </a:p>
          <a:p>
            <a:r>
              <a:rPr lang="en-GB" dirty="0" smtClean="0"/>
              <a:t>Integrate the Model within the NHS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95" y="895928"/>
            <a:ext cx="9697103" cy="585883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Aim</a:t>
            </a:r>
          </a:p>
          <a:p>
            <a:pPr lvl="1"/>
            <a:r>
              <a:rPr lang="en-GB" dirty="0"/>
              <a:t>To identify the level of disruption to </a:t>
            </a:r>
            <a:r>
              <a:rPr lang="en-GB" dirty="0" smtClean="0"/>
              <a:t>wellbeing in young </a:t>
            </a:r>
            <a:r>
              <a:rPr lang="en-GB" dirty="0"/>
              <a:t>people living with and beyond a cancer diagnosis </a:t>
            </a:r>
            <a:endParaRPr lang="en-GB" dirty="0" smtClean="0"/>
          </a:p>
          <a:p>
            <a:pPr lvl="1"/>
            <a:r>
              <a:rPr lang="en-GB" dirty="0" smtClean="0"/>
              <a:t>The factors that contribute to a poorer well-being/quality of life (</a:t>
            </a:r>
            <a:r>
              <a:rPr lang="en-GB" dirty="0" err="1" smtClean="0"/>
              <a:t>QoL</a:t>
            </a:r>
            <a:r>
              <a:rPr lang="en-GB" dirty="0" smtClean="0"/>
              <a:t>).</a:t>
            </a:r>
          </a:p>
          <a:p>
            <a:r>
              <a:rPr lang="en-GB" b="1" dirty="0">
                <a:solidFill>
                  <a:srgbClr val="FF0000"/>
                </a:solidFill>
              </a:rPr>
              <a:t>Questions</a:t>
            </a:r>
          </a:p>
          <a:p>
            <a:pPr lvl="1"/>
            <a:r>
              <a:rPr lang="en-GB" dirty="0"/>
              <a:t>What are the differences in </a:t>
            </a:r>
            <a:r>
              <a:rPr lang="en-GB" dirty="0" smtClean="0"/>
              <a:t>wellbeing (</a:t>
            </a:r>
            <a:r>
              <a:rPr lang="en-GB" dirty="0" err="1" smtClean="0"/>
              <a:t>QoL</a:t>
            </a:r>
            <a:r>
              <a:rPr lang="en-GB" dirty="0" smtClean="0"/>
              <a:t>, mental health) </a:t>
            </a:r>
            <a:r>
              <a:rPr lang="en-GB" dirty="0"/>
              <a:t>across </a:t>
            </a:r>
            <a:r>
              <a:rPr lang="en-GB" dirty="0" smtClean="0"/>
              <a:t>time, </a:t>
            </a:r>
            <a:r>
              <a:rPr lang="en-GB" dirty="0"/>
              <a:t>between young people with and without a cancer diagnosis?</a:t>
            </a:r>
          </a:p>
          <a:p>
            <a:pPr lvl="1"/>
            <a:r>
              <a:rPr lang="en-GB" dirty="0"/>
              <a:t>To what extent </a:t>
            </a:r>
            <a:r>
              <a:rPr lang="en-GB" dirty="0" smtClean="0"/>
              <a:t>do social integration measures correlate with wellbeing?</a:t>
            </a:r>
            <a:endParaRPr lang="en-GB" dirty="0"/>
          </a:p>
          <a:p>
            <a:pPr lvl="1"/>
            <a:r>
              <a:rPr lang="en-GB" dirty="0"/>
              <a:t>To what extent do pre-defined socio-demographic, clinical or psychological variables </a:t>
            </a:r>
            <a:r>
              <a:rPr lang="en-GB" dirty="0" smtClean="0"/>
              <a:t>relate to </a:t>
            </a:r>
            <a:r>
              <a:rPr lang="en-GB" dirty="0"/>
              <a:t>worse social outcomes in young </a:t>
            </a:r>
            <a:r>
              <a:rPr lang="en-GB" dirty="0" smtClean="0"/>
              <a:t>people </a:t>
            </a:r>
            <a:r>
              <a:rPr lang="en-GB" dirty="0"/>
              <a:t>with cancer</a:t>
            </a:r>
            <a:r>
              <a:rPr lang="en-GB" dirty="0" smtClean="0"/>
              <a:t>?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9349740" y="4835312"/>
            <a:ext cx="2644302" cy="1819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122742" y="4870046"/>
            <a:ext cx="1069258" cy="910611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5" y="6053417"/>
            <a:ext cx="2770822" cy="71200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A21E533-C99C-4BCE-9142-8A6D778D3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53" y="6003636"/>
            <a:ext cx="1665547" cy="79092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C23D28A-9AF4-4529-A54B-CD4B242FB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2" y="5746341"/>
            <a:ext cx="1390891" cy="12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3 - Quantitative. 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95" y="1173018"/>
            <a:ext cx="12276169" cy="558174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Design</a:t>
            </a:r>
          </a:p>
          <a:p>
            <a:pPr lvl="1"/>
            <a:r>
              <a:rPr lang="en-GB" sz="2000" dirty="0" smtClean="0"/>
              <a:t>A prospective </a:t>
            </a:r>
            <a:r>
              <a:rPr lang="en-GB" sz="2000" dirty="0"/>
              <a:t>longitudinal </a:t>
            </a:r>
            <a:r>
              <a:rPr lang="en-GB" sz="2000" b="1" u="sng" dirty="0"/>
              <a:t>questionnaire study </a:t>
            </a:r>
            <a:endParaRPr lang="en-GB" sz="2000" b="1" u="sng" dirty="0" smtClean="0"/>
          </a:p>
          <a:p>
            <a:pPr lvl="2"/>
            <a:r>
              <a:rPr lang="en-GB" sz="1800" b="1" u="sng" dirty="0" smtClean="0"/>
              <a:t>With a qualitative sub-study</a:t>
            </a:r>
            <a:endParaRPr lang="en-GB" sz="1800" dirty="0"/>
          </a:p>
          <a:p>
            <a:pPr lvl="2"/>
            <a:r>
              <a:rPr lang="en-GB" sz="1800" dirty="0" smtClean="0"/>
              <a:t>Across </a:t>
            </a:r>
            <a:r>
              <a:rPr lang="en-GB" sz="1800" dirty="0"/>
              <a:t>2 purposively sampled cohorts of </a:t>
            </a:r>
            <a:r>
              <a:rPr lang="en-GB" sz="1800" dirty="0" smtClean="0"/>
              <a:t>AYA across </a:t>
            </a:r>
            <a:r>
              <a:rPr lang="en-GB" sz="1800" dirty="0"/>
              <a:t>Yorkshire and </a:t>
            </a:r>
            <a:r>
              <a:rPr lang="en-GB" sz="1800" dirty="0" smtClean="0"/>
              <a:t>London</a:t>
            </a:r>
          </a:p>
          <a:p>
            <a:pPr lvl="1"/>
            <a:r>
              <a:rPr lang="en-GB" sz="1800" dirty="0" smtClean="0"/>
              <a:t>Considers immediate (up to 6 months post-diagnosis) and late effects (3-5 years post-treatment)</a:t>
            </a:r>
          </a:p>
          <a:p>
            <a:pPr lvl="1"/>
            <a:r>
              <a:rPr lang="en-GB" sz="1800" dirty="0" smtClean="0"/>
              <a:t>Integrate </a:t>
            </a:r>
            <a:r>
              <a:rPr lang="en-GB" sz="1800" dirty="0"/>
              <a:t>and </a:t>
            </a:r>
            <a:r>
              <a:rPr lang="en-GB" sz="1800" dirty="0" smtClean="0"/>
              <a:t>compare with BRIGHTLIGHT (historical/older patient dataset) and Understanding Society (comparator/counterfactual).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Participants</a:t>
            </a:r>
          </a:p>
          <a:p>
            <a:pPr lvl="1"/>
            <a:r>
              <a:rPr lang="en-GB" sz="1800" dirty="0" smtClean="0"/>
              <a:t>Eligible if aged 16 to 39, diagnosed with any malignancy</a:t>
            </a:r>
          </a:p>
          <a:p>
            <a:pPr lvl="1"/>
            <a:r>
              <a:rPr lang="en-GB" sz="1800" dirty="0" smtClean="0"/>
              <a:t>Cohort </a:t>
            </a:r>
            <a:r>
              <a:rPr lang="en-GB" sz="1800" dirty="0"/>
              <a:t>1 </a:t>
            </a:r>
            <a:r>
              <a:rPr lang="en-GB" sz="1800" dirty="0" smtClean="0"/>
              <a:t>recruited from 10 weeks to 6 months </a:t>
            </a:r>
            <a:r>
              <a:rPr lang="en-GB" sz="1800" dirty="0"/>
              <a:t>post-diagnosis </a:t>
            </a:r>
          </a:p>
          <a:p>
            <a:pPr lvl="1"/>
            <a:r>
              <a:rPr lang="en-GB" sz="1800" dirty="0" smtClean="0"/>
              <a:t>Cohort 2 recruited @ 3 </a:t>
            </a:r>
            <a:r>
              <a:rPr lang="en-GB" sz="1800" dirty="0"/>
              <a:t>to 5 years </a:t>
            </a:r>
            <a:r>
              <a:rPr lang="en-GB" sz="1800" dirty="0" smtClean="0"/>
              <a:t>post-treatment</a:t>
            </a:r>
            <a:endParaRPr lang="en-GB" sz="1800" dirty="0"/>
          </a:p>
          <a:p>
            <a:pPr lvl="1"/>
            <a:r>
              <a:rPr lang="en-GB" sz="1800" dirty="0" smtClean="0"/>
              <a:t>Data collected at consent and 6 months later </a:t>
            </a:r>
          </a:p>
          <a:p>
            <a:pPr lvl="1"/>
            <a:r>
              <a:rPr lang="en-GB" sz="1800" dirty="0" smtClean="0"/>
              <a:t>Over </a:t>
            </a:r>
            <a:r>
              <a:rPr lang="en-GB" sz="1800" dirty="0"/>
              <a:t>2 years we </a:t>
            </a:r>
            <a:r>
              <a:rPr lang="en-GB" sz="1800" dirty="0" smtClean="0"/>
              <a:t>attempted </a:t>
            </a:r>
            <a:r>
              <a:rPr lang="en-GB" sz="1800" dirty="0"/>
              <a:t>to </a:t>
            </a:r>
            <a:r>
              <a:rPr lang="en-GB" sz="1800" dirty="0" smtClean="0"/>
              <a:t>recruit</a:t>
            </a:r>
            <a:r>
              <a:rPr lang="en-GB" sz="1800" dirty="0"/>
              <a:t> </a:t>
            </a:r>
            <a:r>
              <a:rPr lang="en-GB" sz="1800" dirty="0" smtClean="0"/>
              <a:t>between 264 and 528 participants.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Recruited: Wave 1 = 301; Wave 2 = 201.</a:t>
            </a:r>
          </a:p>
          <a:p>
            <a:pPr marL="0" indent="0">
              <a:buNone/>
            </a:pPr>
            <a:endParaRPr lang="en-GB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9929004" y="5338809"/>
            <a:ext cx="2065038" cy="14208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342254" y="5495637"/>
            <a:ext cx="720437" cy="553602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5" y="6053417"/>
            <a:ext cx="2770822" cy="71200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A21E533-C99C-4BCE-9142-8A6D778D3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1" y="6053417"/>
            <a:ext cx="1665547" cy="79092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C23D28A-9AF4-4529-A54B-CD4B242FB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2" y="5746341"/>
            <a:ext cx="1390891" cy="12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Planned analyses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895928"/>
            <a:ext cx="9264072" cy="585883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Quality of life</a:t>
            </a:r>
          </a:p>
          <a:p>
            <a:pPr lvl="1"/>
            <a:r>
              <a:rPr lang="en-GB" dirty="0"/>
              <a:t>Between group comparisons on markers of subjective wellbeing (physical, psychological, social well-being, and quality of life) </a:t>
            </a:r>
            <a:endParaRPr lang="en-GB" dirty="0" smtClean="0"/>
          </a:p>
          <a:p>
            <a:pPr lvl="1"/>
            <a:r>
              <a:rPr lang="en-GB" dirty="0"/>
              <a:t>Regression models to identify which of the social integration outcomes </a:t>
            </a:r>
            <a:r>
              <a:rPr lang="en-GB" dirty="0" smtClean="0"/>
              <a:t>are associated with </a:t>
            </a:r>
            <a:r>
              <a:rPr lang="en-GB" dirty="0"/>
              <a:t>poorer </a:t>
            </a:r>
            <a:r>
              <a:rPr lang="en-GB" dirty="0" err="1" smtClean="0"/>
              <a:t>QoL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Social well-being</a:t>
            </a:r>
          </a:p>
          <a:p>
            <a:pPr lvl="1"/>
            <a:r>
              <a:rPr lang="en-GB" dirty="0"/>
              <a:t>Between group comparisons on social integration outcomes (employment, education, social networks)</a:t>
            </a:r>
          </a:p>
          <a:p>
            <a:pPr lvl="1"/>
            <a:r>
              <a:rPr lang="en-GB" dirty="0" smtClean="0"/>
              <a:t>Regression </a:t>
            </a:r>
            <a:r>
              <a:rPr lang="en-GB" dirty="0"/>
              <a:t>models to identify which socio-demographic, clinical, psychological </a:t>
            </a:r>
            <a:r>
              <a:rPr lang="en-GB" dirty="0" smtClean="0"/>
              <a:t>factors correlate with </a:t>
            </a:r>
            <a:r>
              <a:rPr lang="en-GB" dirty="0"/>
              <a:t>poorer employment, education, and social networks. </a:t>
            </a:r>
            <a:endParaRPr lang="en-GB" dirty="0" smtClean="0"/>
          </a:p>
          <a:p>
            <a:r>
              <a:rPr lang="en-GB" b="1" dirty="0">
                <a:solidFill>
                  <a:srgbClr val="FF0000"/>
                </a:solidFill>
              </a:rPr>
              <a:t>Findings</a:t>
            </a:r>
          </a:p>
          <a:p>
            <a:pPr lvl="1"/>
            <a:r>
              <a:rPr lang="en-GB" dirty="0" smtClean="0"/>
              <a:t>Data analyses in progress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9349740" y="4835312"/>
            <a:ext cx="2644302" cy="1819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122742" y="4870046"/>
            <a:ext cx="1069258" cy="910611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Preliminary results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895928"/>
            <a:ext cx="9264072" cy="5858834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34" y="1014844"/>
            <a:ext cx="4936516" cy="1401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5" y="1014844"/>
            <a:ext cx="5860842" cy="4347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855" y="1340994"/>
            <a:ext cx="5860842" cy="1075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39552" y="1262484"/>
            <a:ext cx="4930198" cy="252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9237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Preliminary results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895928"/>
            <a:ext cx="9264072" cy="5858834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5" y="1071417"/>
            <a:ext cx="5889950" cy="2211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062" y="1071416"/>
            <a:ext cx="4680001" cy="221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4" y="4037783"/>
            <a:ext cx="5220105" cy="19599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6292" y="1623154"/>
            <a:ext cx="2097022" cy="316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70073" y="1320803"/>
            <a:ext cx="4685990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88325" y="4306317"/>
            <a:ext cx="1899634" cy="232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031676" y="3003988"/>
            <a:ext cx="2097022" cy="27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13019" y="3262885"/>
            <a:ext cx="2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52.2% some longstanding illness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309" y="5992234"/>
            <a:ext cx="26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15.3% Benefits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5454" y="2415313"/>
            <a:ext cx="4685990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  <p:bldP spid="4" grpId="0"/>
      <p:bldP spid="16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Preliminary results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895928"/>
            <a:ext cx="9264072" cy="5858834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5" y="1191343"/>
            <a:ext cx="5862144" cy="2200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46" y="1206333"/>
            <a:ext cx="4769671" cy="1621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090" y="1490367"/>
            <a:ext cx="5825202" cy="261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712446" y="1490367"/>
            <a:ext cx="4769671" cy="279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6" y="3825344"/>
            <a:ext cx="7881493" cy="24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Preliminary results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895928"/>
            <a:ext cx="9264072" cy="5858834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5" y="895927"/>
            <a:ext cx="5399681" cy="2521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98" y="879793"/>
            <a:ext cx="5647618" cy="108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60" y="3946408"/>
            <a:ext cx="7027157" cy="19948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77667" y="1179812"/>
            <a:ext cx="1986999" cy="491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909798" y="1438429"/>
            <a:ext cx="5647618" cy="233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4985" y="5267788"/>
            <a:ext cx="7031332" cy="341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9604" y="4635104"/>
            <a:ext cx="7031332" cy="341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Preliminary results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895928"/>
            <a:ext cx="9264072" cy="5858834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5" y="1071417"/>
            <a:ext cx="5980475" cy="1971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5" y="3320515"/>
            <a:ext cx="4942014" cy="1680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492" y="3275423"/>
            <a:ext cx="5074638" cy="1725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5" y="5233221"/>
            <a:ext cx="4602208" cy="797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277" y="1397743"/>
            <a:ext cx="6008183" cy="782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4985" y="3614482"/>
            <a:ext cx="4942014" cy="296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828308" y="3572920"/>
            <a:ext cx="5032328" cy="269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4224" y="5480228"/>
            <a:ext cx="4592969" cy="264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Preliminary results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895928"/>
            <a:ext cx="9264072" cy="5858834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6" y="2227130"/>
            <a:ext cx="5261227" cy="2554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59" y="2227130"/>
            <a:ext cx="5261227" cy="255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390" y="1382573"/>
            <a:ext cx="8608191" cy="386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291" y="4870820"/>
            <a:ext cx="516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Cut-offs: Borderline 8-10; Case 11-21.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53802" y="3717638"/>
            <a:ext cx="5261227" cy="226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9184" y="4119418"/>
            <a:ext cx="5261227" cy="226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12507" y="4124038"/>
            <a:ext cx="5247379" cy="22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98659" y="3694540"/>
            <a:ext cx="5261227" cy="226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/>
              <a:t>Study </a:t>
            </a:r>
            <a:r>
              <a:rPr lang="en-GB" sz="3600" b="1" dirty="0" smtClean="0"/>
              <a:t>3. Preliminary results</a:t>
            </a:r>
            <a:endParaRPr lang="en-GB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5144655" y="782481"/>
            <a:ext cx="9236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EQ5D</a:t>
            </a:r>
            <a:r>
              <a:rPr lang="en-GB" dirty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1243887"/>
            <a:ext cx="5615709" cy="2486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3" y="3903099"/>
            <a:ext cx="5615710" cy="2673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195" y="1255567"/>
            <a:ext cx="6043011" cy="2475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5382" y="4147127"/>
            <a:ext cx="4359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Mobility problems = 23.1%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Self-care problems = 13.4%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Usual activities problems = 42.5%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Pain/discomfort problems= 49.8%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Anxiety/depression= 66.7%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0" t="33629" r="36673" b="6549"/>
          <a:stretch/>
        </p:blipFill>
        <p:spPr>
          <a:xfrm>
            <a:off x="936523" y="47895"/>
            <a:ext cx="9524670" cy="6553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452" y="5243052"/>
            <a:ext cx="3023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Three interconnected </a:t>
            </a:r>
            <a:r>
              <a:rPr lang="en-GB" sz="2800" b="1" dirty="0" smtClean="0">
                <a:solidFill>
                  <a:srgbClr val="FF0000"/>
                </a:solidFill>
              </a:rPr>
              <a:t>strands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514609" y="4076139"/>
            <a:ext cx="1069258" cy="910611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51" y="818535"/>
            <a:ext cx="9621436" cy="5434781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Aim</a:t>
            </a:r>
          </a:p>
          <a:p>
            <a:pPr lvl="1"/>
            <a:r>
              <a:rPr lang="en-GB" dirty="0" smtClean="0"/>
              <a:t>Explore </a:t>
            </a:r>
            <a:r>
              <a:rPr lang="en-GB" dirty="0"/>
              <a:t>patients’ views of their disrupted biographies due to cancer (Bury, 1982), from diagnosis to </a:t>
            </a:r>
            <a:r>
              <a:rPr lang="en-GB" dirty="0" smtClean="0"/>
              <a:t>post-treatment</a:t>
            </a:r>
          </a:p>
          <a:p>
            <a:pPr lvl="1"/>
            <a:r>
              <a:rPr lang="en-GB" sz="2200" dirty="0" smtClean="0"/>
              <a:t>Use </a:t>
            </a:r>
            <a:r>
              <a:rPr lang="en-GB" sz="2200" dirty="0"/>
              <a:t>the cancer diagnosis as the ‘critical situation’ point of </a:t>
            </a:r>
            <a:r>
              <a:rPr lang="en-GB" sz="2200" dirty="0" smtClean="0"/>
              <a:t>reference</a:t>
            </a:r>
          </a:p>
          <a:p>
            <a:pPr lvl="1"/>
            <a:r>
              <a:rPr lang="en-GB" sz="2200" dirty="0" smtClean="0"/>
              <a:t>Allow for the emergence of factors explaining SI</a:t>
            </a:r>
            <a:endParaRPr lang="en-GB" sz="2200" dirty="0"/>
          </a:p>
          <a:p>
            <a:pPr lvl="1"/>
            <a:r>
              <a:rPr lang="en-GB" sz="2200" dirty="0" smtClean="0"/>
              <a:t>Initial </a:t>
            </a:r>
            <a:r>
              <a:rPr lang="en-GB" sz="2200" dirty="0"/>
              <a:t>and ‘re-invented’ biographies, ongoing or re-defined </a:t>
            </a:r>
            <a:r>
              <a:rPr lang="en-GB" sz="2200" dirty="0" smtClean="0"/>
              <a:t>expectations, perceived factors </a:t>
            </a:r>
            <a:r>
              <a:rPr lang="en-GB" sz="2200" dirty="0"/>
              <a:t>hindering or promoting </a:t>
            </a:r>
            <a:r>
              <a:rPr lang="en-GB" sz="2200" dirty="0" smtClean="0"/>
              <a:t>SI</a:t>
            </a:r>
          </a:p>
          <a:p>
            <a:r>
              <a:rPr lang="en-GB" b="1" dirty="0">
                <a:solidFill>
                  <a:srgbClr val="FF0000"/>
                </a:solidFill>
              </a:rPr>
              <a:t>Questions: 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How are social integration outcomes (i.e. </a:t>
            </a:r>
            <a:r>
              <a:rPr lang="en-GB" dirty="0" smtClean="0"/>
              <a:t>work, education, relationships) </a:t>
            </a:r>
            <a:r>
              <a:rPr lang="en-GB" dirty="0"/>
              <a:t>disrupted for young people </a:t>
            </a:r>
            <a:r>
              <a:rPr lang="en-GB" dirty="0" smtClean="0"/>
              <a:t>from pre-</a:t>
            </a:r>
            <a:r>
              <a:rPr lang="en-GB" dirty="0" err="1" smtClean="0"/>
              <a:t>Dx</a:t>
            </a:r>
            <a:r>
              <a:rPr lang="en-GB" dirty="0" smtClean="0"/>
              <a:t> to post-treatment?</a:t>
            </a:r>
            <a:endParaRPr lang="en-GB" dirty="0"/>
          </a:p>
          <a:p>
            <a:pPr lvl="1"/>
            <a:r>
              <a:rPr lang="en-GB" dirty="0"/>
              <a:t>What type of support was available for them during their diagnosis and treatment?</a:t>
            </a:r>
          </a:p>
          <a:p>
            <a:pPr lvl="1"/>
            <a:r>
              <a:rPr lang="en-GB" dirty="0"/>
              <a:t>What could be done to better support them, both at the stage of cancer diagnosis, throughout their treatment, </a:t>
            </a:r>
            <a:r>
              <a:rPr lang="en-GB" dirty="0" smtClean="0"/>
              <a:t>and </a:t>
            </a:r>
            <a:r>
              <a:rPr lang="en-GB" dirty="0"/>
              <a:t>after their treatment has ended? </a:t>
            </a:r>
          </a:p>
          <a:p>
            <a:pPr lvl="1"/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9433110" y="3467071"/>
            <a:ext cx="2644302" cy="1819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519256" y="4383677"/>
            <a:ext cx="467032" cy="656303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83" y="-83127"/>
            <a:ext cx="7128462" cy="104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Study 3 – Qualitative. Summary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581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3" y="818535"/>
            <a:ext cx="9621436" cy="546234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Method: </a:t>
            </a:r>
          </a:p>
          <a:p>
            <a:pPr lvl="1"/>
            <a:r>
              <a:rPr lang="en-GB" dirty="0" smtClean="0"/>
              <a:t>Semi-structured interviews with 43 purposively sampled participants</a:t>
            </a:r>
          </a:p>
          <a:p>
            <a:pPr lvl="1"/>
            <a:r>
              <a:rPr lang="en-GB" dirty="0" smtClean="0"/>
              <a:t>Interviews conducted, transcribed and coded by 5 researchers with sociology and psychology backgrounds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Analysis:</a:t>
            </a:r>
          </a:p>
          <a:p>
            <a:pPr lvl="1"/>
            <a:r>
              <a:rPr lang="en-GB" dirty="0" smtClean="0"/>
              <a:t>Framework analysis – a subtype of thematic analysis</a:t>
            </a:r>
            <a:endParaRPr lang="en-GB" dirty="0"/>
          </a:p>
          <a:p>
            <a:pPr lvl="1"/>
            <a:r>
              <a:rPr lang="en-GB" dirty="0" smtClean="0"/>
              <a:t>Summary of results ongoing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9341986" y="4898708"/>
            <a:ext cx="2644302" cy="1819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362238" y="5808419"/>
            <a:ext cx="467032" cy="656303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83" y="-83127"/>
            <a:ext cx="7128462" cy="104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Study 3 – Qualitative. Summary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6187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ECAE90-5816-4FEF-9A6C-0F80B95EEF4A}"/>
              </a:ext>
            </a:extLst>
          </p:cNvPr>
          <p:cNvSpPr/>
          <p:nvPr/>
        </p:nvSpPr>
        <p:spPr>
          <a:xfrm>
            <a:off x="1234440" y="2800694"/>
            <a:ext cx="9541420" cy="18697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Topics to be discussed with researcher: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Important moments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Education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Work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Relationships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Other things that are important to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88AF2-B4A8-42B0-B9A6-1EAEC4E43D44}"/>
              </a:ext>
            </a:extLst>
          </p:cNvPr>
          <p:cNvSpPr/>
          <p:nvPr/>
        </p:nvSpPr>
        <p:spPr>
          <a:xfrm>
            <a:off x="4699883" y="1643744"/>
            <a:ext cx="2255520" cy="10211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During treatment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82F7C-0E57-4E8D-9FD9-26863221D983}"/>
              </a:ext>
            </a:extLst>
          </p:cNvPr>
          <p:cNvSpPr/>
          <p:nvPr/>
        </p:nvSpPr>
        <p:spPr>
          <a:xfrm>
            <a:off x="8023273" y="1672840"/>
            <a:ext cx="2255520" cy="9296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After treatment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BF5EC-55D1-46A0-8C2A-4DFBAD3528C2}"/>
              </a:ext>
            </a:extLst>
          </p:cNvPr>
          <p:cNvSpPr/>
          <p:nvPr/>
        </p:nvSpPr>
        <p:spPr>
          <a:xfrm>
            <a:off x="10452298" y="2630827"/>
            <a:ext cx="1590233" cy="163695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now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7CDEFB-F9F8-47AE-B908-FC319271AD54}"/>
              </a:ext>
            </a:extLst>
          </p:cNvPr>
          <p:cNvSpPr/>
          <p:nvPr/>
        </p:nvSpPr>
        <p:spPr>
          <a:xfrm>
            <a:off x="1416248" y="1630636"/>
            <a:ext cx="2255520" cy="10211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diagnosis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936649-A6FE-4110-BD4C-B3BC17C8D4CD}"/>
              </a:ext>
            </a:extLst>
          </p:cNvPr>
          <p:cNvSpPr/>
          <p:nvPr/>
        </p:nvSpPr>
        <p:spPr>
          <a:xfrm>
            <a:off x="182880" y="94956"/>
            <a:ext cx="11524957" cy="1417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journey from pre-cancer diagnosis to the present = on key topics (education, work relationships) plus any emergent topics chosen by the participant (i.e. key events, meeting a support group, changes in family life like moving out etc)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E70E2FF-E3CF-40B9-B2A8-BB2677432F52}"/>
              </a:ext>
            </a:extLst>
          </p:cNvPr>
          <p:cNvSpPr/>
          <p:nvPr/>
        </p:nvSpPr>
        <p:spPr>
          <a:xfrm>
            <a:off x="450166" y="4510994"/>
            <a:ext cx="11592365" cy="60964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55F9F0-4C52-469E-AEB7-0E196596B1FF}"/>
              </a:ext>
            </a:extLst>
          </p:cNvPr>
          <p:cNvSpPr/>
          <p:nvPr/>
        </p:nvSpPr>
        <p:spPr>
          <a:xfrm>
            <a:off x="82055" y="2628480"/>
            <a:ext cx="1590233" cy="163695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before</a:t>
            </a:r>
          </a:p>
        </p:txBody>
      </p:sp>
    </p:spTree>
    <p:extLst>
      <p:ext uri="{BB962C8B-B14F-4D97-AF65-F5344CB8AC3E}">
        <p14:creationId xmlns:p14="http://schemas.microsoft.com/office/powerpoint/2010/main" val="7523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27709"/>
            <a:ext cx="7128462" cy="1043709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Participants</a:t>
            </a:r>
            <a:endParaRPr lang="en-GB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43466"/>
              </p:ext>
            </p:extLst>
          </p:nvPr>
        </p:nvGraphicFramePr>
        <p:xfrm>
          <a:off x="424873" y="1071412"/>
          <a:ext cx="7638473" cy="511899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26637">
                  <a:extLst>
                    <a:ext uri="{9D8B030D-6E8A-4147-A177-3AD203B41FA5}">
                      <a16:colId xmlns:a16="http://schemas.microsoft.com/office/drawing/2014/main" val="3900497003"/>
                    </a:ext>
                  </a:extLst>
                </a:gridCol>
                <a:gridCol w="1527959">
                  <a:extLst>
                    <a:ext uri="{9D8B030D-6E8A-4147-A177-3AD203B41FA5}">
                      <a16:colId xmlns:a16="http://schemas.microsoft.com/office/drawing/2014/main" val="2878587998"/>
                    </a:ext>
                  </a:extLst>
                </a:gridCol>
                <a:gridCol w="1527959">
                  <a:extLst>
                    <a:ext uri="{9D8B030D-6E8A-4147-A177-3AD203B41FA5}">
                      <a16:colId xmlns:a16="http://schemas.microsoft.com/office/drawing/2014/main" val="1535337998"/>
                    </a:ext>
                  </a:extLst>
                </a:gridCol>
                <a:gridCol w="1527959">
                  <a:extLst>
                    <a:ext uri="{9D8B030D-6E8A-4147-A177-3AD203B41FA5}">
                      <a16:colId xmlns:a16="http://schemas.microsoft.com/office/drawing/2014/main" val="2938638105"/>
                    </a:ext>
                  </a:extLst>
                </a:gridCol>
                <a:gridCol w="1527959">
                  <a:extLst>
                    <a:ext uri="{9D8B030D-6E8A-4147-A177-3AD203B41FA5}">
                      <a16:colId xmlns:a16="http://schemas.microsoft.com/office/drawing/2014/main" val="3977318332"/>
                    </a:ext>
                  </a:extLst>
                </a:gridCol>
              </a:tblGrid>
              <a:tr h="24384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713226"/>
                  </a:ext>
                </a:extLst>
              </a:tr>
              <a:tr h="243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Cohort 1 (N=21)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Cohort 2 (N=22)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805828"/>
                  </a:ext>
                </a:extLst>
              </a:tr>
              <a:tr h="243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Location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Location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339512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London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London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London = 18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17989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Leeds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Leeds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Leeds = 25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00279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34057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16-24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16-24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16-24 = 11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3459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25 -39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25-39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25-39 = 32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525423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Diagnoses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34469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Bowl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Bowl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Bowl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680751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Brain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Brain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= 3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22096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Breast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Breast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= 6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882175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Carcinoma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Carcinoma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Carcinoma = 1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57252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Germ cell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Germ cell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 cell = 6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220847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Gynae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Gynae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Gynae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022735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Leukaemia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Leukaemia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Leukaemia = 5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348159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Lymphoma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Lymphoma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Lymphoma = 5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20886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Sarcoma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Sarcoma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Sarcoma = 8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022096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Thyroid Cancer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Thyroid Cancer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Thyroid = 2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094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3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9961" y="1069110"/>
            <a:ext cx="35929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Education: </a:t>
            </a:r>
            <a:r>
              <a:rPr lang="en-GB" sz="1200" b="1" dirty="0"/>
              <a:t>awareness, change, disclosure, disruption, flexibility, pressure, return, routine, </a:t>
            </a:r>
            <a:r>
              <a:rPr lang="en-GB" sz="1200" b="1" dirty="0" smtClean="0"/>
              <a:t>support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09960" y="1766455"/>
            <a:ext cx="35929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Employment: </a:t>
            </a:r>
            <a:r>
              <a:rPr lang="en-GB" sz="1200" b="1" dirty="0"/>
              <a:t>awareness, change, disclosure, disruption, </a:t>
            </a:r>
            <a:r>
              <a:rPr lang="en-GB" sz="1200" dirty="0"/>
              <a:t>finance,</a:t>
            </a:r>
            <a:r>
              <a:rPr lang="en-GB" sz="1200" b="1" dirty="0"/>
              <a:t> flexibility, pressure, return, routine, </a:t>
            </a:r>
            <a:r>
              <a:rPr lang="en-GB" sz="1200" b="1" dirty="0" smtClean="0"/>
              <a:t>support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09959" y="2648466"/>
            <a:ext cx="35929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Social life: </a:t>
            </a:r>
            <a:r>
              <a:rPr lang="en-GB" sz="1200" dirty="0"/>
              <a:t>boredom, comparison,</a:t>
            </a:r>
            <a:r>
              <a:rPr lang="en-GB" sz="1200" b="1" dirty="0"/>
              <a:t> disclosure, disruption,</a:t>
            </a:r>
            <a:r>
              <a:rPr lang="en-GB" sz="1200" dirty="0"/>
              <a:t> </a:t>
            </a:r>
            <a:r>
              <a:rPr lang="en-GB" sz="1200" b="1" dirty="0"/>
              <a:t>isolation, </a:t>
            </a:r>
            <a:r>
              <a:rPr lang="en-GB" sz="1200" dirty="0"/>
              <a:t>normality, online, presence,</a:t>
            </a:r>
            <a:r>
              <a:rPr lang="en-GB" sz="1200" b="1" dirty="0"/>
              <a:t> return, routine, support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9958" y="3530477"/>
            <a:ext cx="35929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Relationships: </a:t>
            </a:r>
            <a:r>
              <a:rPr lang="en-GB" sz="1200" dirty="0"/>
              <a:t>cancer peers, colleagues, dating, family, friendship, partner, parenting, parents, siblings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9958" y="4227822"/>
            <a:ext cx="35929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Hospital life: </a:t>
            </a:r>
            <a:r>
              <a:rPr lang="en-GB" sz="1200" b="1" dirty="0"/>
              <a:t>age-appropriate care</a:t>
            </a:r>
            <a:r>
              <a:rPr lang="en-GB" sz="1200" dirty="0"/>
              <a:t>, charity, comfort, confidence, consistency, health literacy, </a:t>
            </a:r>
            <a:r>
              <a:rPr lang="en-GB" sz="1200" b="1" dirty="0"/>
              <a:t>isolation, mental health suppor</a:t>
            </a:r>
            <a:r>
              <a:rPr lang="en-GB" sz="1200" dirty="0"/>
              <a:t>t, resources, </a:t>
            </a:r>
            <a:r>
              <a:rPr lang="en-GB" sz="1200" b="1" dirty="0"/>
              <a:t>system </a:t>
            </a:r>
            <a:r>
              <a:rPr lang="en-GB" sz="1200" dirty="0"/>
              <a:t>navigation, </a:t>
            </a:r>
            <a:r>
              <a:rPr lang="en-GB" sz="1200" b="1" dirty="0"/>
              <a:t>timing/offers of support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9958" y="5294499"/>
            <a:ext cx="35929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Staff: </a:t>
            </a:r>
            <a:r>
              <a:rPr lang="en-GB" sz="1200" dirty="0"/>
              <a:t>CNS, consultant, GP, nurse, psychologist, YSC, social worker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9958" y="5991844"/>
            <a:ext cx="35929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End of treatment: </a:t>
            </a:r>
            <a:r>
              <a:rPr lang="en-GB" sz="1200" dirty="0"/>
              <a:t>closure, </a:t>
            </a:r>
            <a:r>
              <a:rPr lang="en-GB" sz="1200" b="1" dirty="0"/>
              <a:t>communication</a:t>
            </a:r>
            <a:r>
              <a:rPr lang="en-GB" sz="1200" dirty="0"/>
              <a:t>, continuity, gratitude, </a:t>
            </a:r>
            <a:r>
              <a:rPr lang="en-GB" sz="1200" b="1" dirty="0"/>
              <a:t>pressure, support, fear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39712" y="65652"/>
            <a:ext cx="3133436" cy="1055309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smtClean="0"/>
              <a:t>Framework 1 – Disruption and Support</a:t>
            </a:r>
            <a:endParaRPr lang="en-GB" sz="24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88112" y="65652"/>
            <a:ext cx="3133436" cy="1055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Framework 2 – Impacts and reflections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1483" y="1177036"/>
            <a:ext cx="35929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Physical: </a:t>
            </a:r>
            <a:r>
              <a:rPr lang="en-GB" sz="1200" dirty="0"/>
              <a:t>adjustment, body image, cognition, fatigue, recovery, side-effects, relapse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1483" y="2034198"/>
            <a:ext cx="35929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Emotional: </a:t>
            </a:r>
            <a:r>
              <a:rPr lang="en-GB" sz="1200" dirty="0"/>
              <a:t>acceptance, anger, </a:t>
            </a:r>
            <a:r>
              <a:rPr lang="en-GB" sz="1200" b="1" dirty="0"/>
              <a:t>anxiety</a:t>
            </a:r>
            <a:r>
              <a:rPr lang="en-GB" sz="1200" dirty="0"/>
              <a:t>, autonomy, avoidance, guilt, humour, identity, low mood, overwhelmed, resilience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1482" y="3078212"/>
            <a:ext cx="35929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Fertility: </a:t>
            </a:r>
            <a:r>
              <a:rPr lang="en-GB" sz="1200" b="1" dirty="0"/>
              <a:t>communicatio</a:t>
            </a:r>
            <a:r>
              <a:rPr lang="en-GB" sz="1200" dirty="0"/>
              <a:t>n, gender/sex, impact, satisfaction, sexuality, urgency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1481" y="3943654"/>
            <a:ext cx="35929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Reflections: </a:t>
            </a:r>
            <a:r>
              <a:rPr lang="en-GB" sz="1200" dirty="0"/>
              <a:t>future plans, hope, others, perspective, self, uncertainty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1481" y="4803002"/>
            <a:ext cx="35929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Improvements: </a:t>
            </a:r>
            <a:r>
              <a:rPr lang="en-GB" sz="1200" b="1" dirty="0"/>
              <a:t>age-appropriate care</a:t>
            </a:r>
            <a:r>
              <a:rPr lang="en-GB" sz="1200" dirty="0"/>
              <a:t>, </a:t>
            </a:r>
            <a:r>
              <a:rPr lang="en-GB" sz="1200" b="1" dirty="0"/>
              <a:t>awareness, </a:t>
            </a:r>
            <a:r>
              <a:rPr lang="en-GB" sz="1200" dirty="0"/>
              <a:t>mentoring, </a:t>
            </a:r>
            <a:r>
              <a:rPr lang="en-GB" sz="1200" b="1" dirty="0"/>
              <a:t>mental health support</a:t>
            </a:r>
            <a:r>
              <a:rPr lang="en-GB" sz="1200" dirty="0"/>
              <a:t>, </a:t>
            </a:r>
            <a:r>
              <a:rPr lang="en-GB" sz="1200" b="1" dirty="0"/>
              <a:t>systems</a:t>
            </a:r>
            <a:r>
              <a:rPr lang="en-GB" sz="1200" dirty="0"/>
              <a:t>, </a:t>
            </a:r>
            <a:r>
              <a:rPr lang="en-GB" sz="1200" b="1" dirty="0"/>
              <a:t>timing,</a:t>
            </a:r>
            <a:r>
              <a:rPr lang="en-GB" sz="1200" dirty="0"/>
              <a:t> wider </a:t>
            </a:r>
            <a:r>
              <a:rPr lang="en-GB" sz="1200" b="1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990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64" y="840512"/>
            <a:ext cx="11711709" cy="542174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Pressure:</a:t>
            </a:r>
          </a:p>
          <a:p>
            <a:pPr lvl="1"/>
            <a:r>
              <a:rPr lang="en-GB" sz="1600" b="1" dirty="0" smtClean="0"/>
              <a:t>Education: </a:t>
            </a:r>
          </a:p>
          <a:p>
            <a:pPr marL="0" indent="0">
              <a:buNone/>
            </a:pPr>
            <a:r>
              <a:rPr lang="en-GB" sz="1600" i="1" dirty="0" smtClean="0"/>
              <a:t>… I </a:t>
            </a:r>
            <a:r>
              <a:rPr lang="en-GB" sz="1600" i="1" dirty="0"/>
              <a:t>had the intensive part of the </a:t>
            </a:r>
            <a:r>
              <a:rPr lang="en-GB" sz="1600" i="1" dirty="0" smtClean="0"/>
              <a:t>treatment [for] </a:t>
            </a:r>
            <a:r>
              <a:rPr lang="en-GB" sz="1600" i="1" dirty="0"/>
              <a:t>about 8 months and I finished in the August and I'm I think </a:t>
            </a:r>
            <a:r>
              <a:rPr lang="en-GB" sz="1600" i="1" dirty="0" smtClean="0"/>
              <a:t>my, like, </a:t>
            </a:r>
            <a:r>
              <a:rPr lang="en-GB" sz="1600" i="1" dirty="0"/>
              <a:t>my CONSULTANT he sort of </a:t>
            </a:r>
            <a:r>
              <a:rPr lang="en-GB" sz="1600" i="1" dirty="0" smtClean="0"/>
              <a:t>said - </a:t>
            </a:r>
            <a:r>
              <a:rPr lang="en-GB" sz="1600" i="1" dirty="0"/>
              <a:t>you </a:t>
            </a:r>
            <a:r>
              <a:rPr lang="en-GB" sz="1600" i="1" dirty="0" smtClean="0"/>
              <a:t>know, </a:t>
            </a:r>
            <a:r>
              <a:rPr lang="en-GB" sz="1600" i="1" dirty="0"/>
              <a:t>ideally shouldn't go back to university straight away because you're not as fit and healthy as we would want you to </a:t>
            </a:r>
            <a:r>
              <a:rPr lang="en-GB" sz="1600" i="1" dirty="0" smtClean="0"/>
              <a:t>be. But </a:t>
            </a:r>
            <a:r>
              <a:rPr lang="en-GB" sz="1600" i="1" dirty="0"/>
              <a:t>obviously </a:t>
            </a:r>
            <a:r>
              <a:rPr lang="en-GB" sz="1600" i="1" dirty="0" err="1"/>
              <a:t>'cause</a:t>
            </a:r>
            <a:r>
              <a:rPr lang="en-GB" sz="1600" i="1" dirty="0"/>
              <a:t> of the term dates there wasn't choice. So I </a:t>
            </a:r>
            <a:r>
              <a:rPr lang="en-GB" sz="1600" i="1" dirty="0" smtClean="0"/>
              <a:t>didn't -  </a:t>
            </a:r>
            <a:r>
              <a:rPr lang="en-GB" sz="1600" i="1" dirty="0"/>
              <a:t>I probably only went to about 50% of lectures and </a:t>
            </a:r>
            <a:r>
              <a:rPr lang="en-GB" sz="1600" i="1" dirty="0" err="1"/>
              <a:t>Uhm</a:t>
            </a:r>
            <a:r>
              <a:rPr lang="en-GB" sz="1600" i="1" dirty="0"/>
              <a:t>, seminars. Just because I didn't feel great all the time and also, I think there was an </a:t>
            </a:r>
            <a:r>
              <a:rPr lang="en-GB" sz="1600" i="1" dirty="0" smtClean="0"/>
              <a:t>element… </a:t>
            </a:r>
            <a:r>
              <a:rPr lang="en-GB" sz="1600" i="1" dirty="0"/>
              <a:t>I wanted to go out and actually have some fun. So I'd sort of go out and then I'd realize </a:t>
            </a:r>
            <a:r>
              <a:rPr lang="en-GB" sz="1600" i="1" dirty="0" smtClean="0"/>
              <a:t>that: </a:t>
            </a:r>
            <a:r>
              <a:rPr lang="en-GB" sz="1600" i="1" dirty="0"/>
              <a:t>Oh, actually, it would then wipe me out for about a day, and </a:t>
            </a:r>
            <a:r>
              <a:rPr lang="en-GB" sz="1600" i="1" dirty="0" smtClean="0"/>
              <a:t>then </a:t>
            </a:r>
            <a:r>
              <a:rPr lang="en-GB" sz="1600" i="1" dirty="0"/>
              <a:t>I wouldn't go to </a:t>
            </a:r>
            <a:r>
              <a:rPr lang="en-GB" sz="1600" i="1" dirty="0" smtClean="0"/>
              <a:t>lectures. </a:t>
            </a:r>
            <a:r>
              <a:rPr lang="en-GB" sz="1600" i="1" dirty="0"/>
              <a:t>Which…Yeah It wasn't </a:t>
            </a:r>
            <a:r>
              <a:rPr lang="en-GB" sz="1600" i="1" dirty="0" smtClean="0"/>
              <a:t>right. (…) Yeah</a:t>
            </a:r>
            <a:r>
              <a:rPr lang="en-GB" sz="1600" i="1" dirty="0"/>
              <a:t>, that was difficult. Ideally, I'd like to have had maybe another couple of months at home to sort of rest up. And I did have a couple of hospital admissions during my first semester just because I've got infections and I obviously couldn't fight them. So I was in hospital then </a:t>
            </a:r>
            <a:r>
              <a:rPr lang="en-GB" sz="1600" i="1" dirty="0" smtClean="0"/>
              <a:t>…(F, 25+, Leukaemia, London).</a:t>
            </a:r>
            <a:endParaRPr lang="en-GB" sz="1600" b="1" dirty="0" smtClean="0"/>
          </a:p>
          <a:p>
            <a:pPr lvl="1"/>
            <a:r>
              <a:rPr lang="en-GB" sz="1600" b="1" dirty="0" smtClean="0"/>
              <a:t>Employment:</a:t>
            </a:r>
          </a:p>
          <a:p>
            <a:pPr marL="0" indent="0">
              <a:buNone/>
            </a:pPr>
            <a:r>
              <a:rPr lang="en-GB" sz="1600" i="1" dirty="0" smtClean="0"/>
              <a:t>I </a:t>
            </a:r>
            <a:r>
              <a:rPr lang="en-GB" sz="1600" i="1" dirty="0"/>
              <a:t>think actually the surgery, </a:t>
            </a:r>
            <a:r>
              <a:rPr lang="en-GB" sz="1600" i="1" dirty="0" err="1"/>
              <a:t>uhm</a:t>
            </a:r>
            <a:r>
              <a:rPr lang="en-GB" sz="1600" i="1" dirty="0"/>
              <a:t> (…) it was a combo of all three, made me not as good – well, according to them, I was slower at doing things, I was making mistakes. And that is when I was put onto a disciplinary </a:t>
            </a:r>
            <a:r>
              <a:rPr lang="en-GB" sz="1600" i="1" dirty="0" smtClean="0"/>
              <a:t>with a </a:t>
            </a:r>
            <a:r>
              <a:rPr lang="en-GB" sz="1600" i="1" dirty="0"/>
              <a:t>verbal warning, because my work wasn’t strong enough. I wasn’t good enough. (…) I asked if I could work in Leeds two days a week, and work from home three. And they refused that. They said I could go down to part time and work two days, and work from home for half a day. Which I did. But that was wearing me out. I’d be getting a 5 o’clock train </a:t>
            </a:r>
            <a:r>
              <a:rPr lang="en-GB" sz="1600" i="1" dirty="0" smtClean="0"/>
              <a:t>(…) I </a:t>
            </a:r>
            <a:r>
              <a:rPr lang="en-GB" sz="1600" i="1" dirty="0"/>
              <a:t>think there were parts that made me realise that they weren’t looking out for me as much as I thought they would be. I had a bit of a breakdown in my manager’s office and </a:t>
            </a:r>
            <a:r>
              <a:rPr lang="en-GB" sz="1600" i="1" dirty="0" smtClean="0"/>
              <a:t>I said </a:t>
            </a:r>
            <a:r>
              <a:rPr lang="en-GB" sz="1600" i="1" dirty="0"/>
              <a:t>that being in for two days was too much for me, to travel that far and then come back and work just for half a day. And next thing, she disappears, speaks to HR and says okay, you just have to work one day in the office and you can work from home a day and a half. And part of me was </a:t>
            </a:r>
            <a:r>
              <a:rPr lang="en-GB" sz="1600" i="1" dirty="0" smtClean="0"/>
              <a:t>thinking: why did I need to have </a:t>
            </a:r>
            <a:r>
              <a:rPr lang="en-GB" sz="1600" i="1" dirty="0"/>
              <a:t>a breakdown in </a:t>
            </a:r>
            <a:r>
              <a:rPr lang="en-GB" sz="1600" i="1" dirty="0" smtClean="0"/>
              <a:t>front of my boss </a:t>
            </a:r>
            <a:r>
              <a:rPr lang="en-GB" sz="1600" i="1" dirty="0"/>
              <a:t>for that to happen, rather than </a:t>
            </a:r>
            <a:r>
              <a:rPr lang="en-GB" sz="1600" i="1" dirty="0" smtClean="0"/>
              <a:t>them </a:t>
            </a:r>
            <a:r>
              <a:rPr lang="en-GB" sz="1600" i="1" dirty="0"/>
              <a:t>actually trying to help with what was going </a:t>
            </a:r>
            <a:r>
              <a:rPr lang="en-GB" sz="1600" i="1" dirty="0" smtClean="0"/>
              <a:t>on </a:t>
            </a:r>
            <a:r>
              <a:rPr lang="en-GB" sz="1600" i="1" dirty="0"/>
              <a:t>(F, 25+, Brain, </a:t>
            </a:r>
            <a:r>
              <a:rPr lang="en-GB" sz="1600" i="1" dirty="0" smtClean="0"/>
              <a:t>Leeds).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346" y="73895"/>
            <a:ext cx="9188817" cy="76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Study 3 – A few quotes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75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1125" y="443345"/>
            <a:ext cx="10760363" cy="5966691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Normality</a:t>
            </a:r>
          </a:p>
          <a:p>
            <a:pPr marL="0" indent="0">
              <a:buNone/>
            </a:pPr>
            <a:r>
              <a:rPr lang="en-GB" sz="1600" i="1" dirty="0"/>
              <a:t>there was some events  I couldn't make. The ones that I did, I tried to have a normal life and I did try to still have that aspect of my social life and first year </a:t>
            </a:r>
            <a:r>
              <a:rPr lang="en-GB" sz="1600" i="1" dirty="0" smtClean="0"/>
              <a:t>especially </a:t>
            </a:r>
            <a:r>
              <a:rPr lang="en-GB" sz="1600" i="1" dirty="0" err="1"/>
              <a:t>'cause</a:t>
            </a:r>
            <a:r>
              <a:rPr lang="en-GB" sz="1600" i="1" dirty="0"/>
              <a:t> it is my first year at university and I wanted to still have that experience even though </a:t>
            </a:r>
            <a:r>
              <a:rPr lang="en-GB" sz="1600" i="1" dirty="0" smtClean="0"/>
              <a:t>I </a:t>
            </a:r>
            <a:r>
              <a:rPr lang="en-GB" sz="1600" i="1" dirty="0"/>
              <a:t>lost all my hair and you know, looking back at the photos I you can tell I was sick, but at the time you- my friends, I think got used to it. Seeing me without eyebrows and without hair. And it just looked normal, I guess looking back, you can really tell and I think I just wanted to make sure I still had that first year experience and still try to enjoy it as much as I </a:t>
            </a:r>
            <a:r>
              <a:rPr lang="en-GB" sz="1600" i="1" dirty="0" smtClean="0"/>
              <a:t>could</a:t>
            </a:r>
            <a:r>
              <a:rPr lang="en-GB" sz="1600" i="1" dirty="0"/>
              <a:t> </a:t>
            </a:r>
            <a:r>
              <a:rPr lang="en-GB" sz="1600" i="1" dirty="0" smtClean="0"/>
              <a:t>(M, 16-24, Sarcoma, London).</a:t>
            </a:r>
          </a:p>
          <a:p>
            <a:pPr marL="0" indent="0">
              <a:buNone/>
            </a:pPr>
            <a:endParaRPr lang="en-GB" sz="1600" i="1" dirty="0" smtClean="0"/>
          </a:p>
          <a:p>
            <a:pPr marL="0" indent="0">
              <a:buNone/>
            </a:pPr>
            <a:r>
              <a:rPr lang="en-GB" sz="1600" i="1" dirty="0" err="1"/>
              <a:t>Uhm</a:t>
            </a:r>
            <a:r>
              <a:rPr lang="en-GB" sz="1600" i="1" dirty="0"/>
              <a:t> yeah. So I mean, some of that pressure came from me. I was really like, you know, I just want to get back to normal as quickly as possible. And I kind of really pushed myself into it. And I feel like </a:t>
            </a:r>
            <a:r>
              <a:rPr lang="en-GB" sz="1600" i="1" dirty="0" smtClean="0"/>
              <a:t>I over pushed </a:t>
            </a:r>
            <a:r>
              <a:rPr lang="en-GB" sz="1600" i="1" dirty="0"/>
              <a:t>myself a little bit too </a:t>
            </a:r>
            <a:r>
              <a:rPr lang="en-GB" sz="1600" i="1" dirty="0" smtClean="0"/>
              <a:t>hard. And </a:t>
            </a:r>
            <a:r>
              <a:rPr lang="en-GB" sz="1600" i="1" dirty="0"/>
              <a:t>some of </a:t>
            </a:r>
            <a:r>
              <a:rPr lang="en-GB" sz="1600" i="1" dirty="0" smtClean="0"/>
              <a:t>this was </a:t>
            </a:r>
            <a:r>
              <a:rPr lang="en-GB" sz="1600" i="1" dirty="0"/>
              <a:t>also </a:t>
            </a:r>
            <a:r>
              <a:rPr lang="en-GB" sz="1600" i="1" dirty="0" smtClean="0"/>
              <a:t>there: ‘Oh</a:t>
            </a:r>
            <a:r>
              <a:rPr lang="en-GB" sz="1600" i="1" dirty="0"/>
              <a:t>, you're done with cancer now. You've had the all </a:t>
            </a:r>
            <a:r>
              <a:rPr lang="en-GB" sz="1600" i="1" dirty="0" smtClean="0"/>
              <a:t>clear…’ – [People] just </a:t>
            </a:r>
            <a:r>
              <a:rPr lang="en-GB" sz="1600" i="1" dirty="0"/>
              <a:t>not realizing the long term impact that that it can have on </a:t>
            </a:r>
            <a:r>
              <a:rPr lang="en-GB" sz="1600" i="1" dirty="0" smtClean="0"/>
              <a:t>you (F, 25+, Lymphoma, London).</a:t>
            </a:r>
            <a:endParaRPr lang="en-GB" sz="1600" dirty="0" smtClean="0"/>
          </a:p>
          <a:p>
            <a:r>
              <a:rPr lang="en-GB" sz="1800" b="1" dirty="0" smtClean="0"/>
              <a:t>Changing motivations</a:t>
            </a:r>
          </a:p>
          <a:p>
            <a:pPr marL="0" indent="0">
              <a:buNone/>
            </a:pPr>
            <a:r>
              <a:rPr lang="en-GB" sz="1600" i="1" dirty="0" smtClean="0"/>
              <a:t>So </a:t>
            </a:r>
            <a:r>
              <a:rPr lang="en-GB" sz="1600" i="1" dirty="0"/>
              <a:t>I then went back and started my first year the next September I actually did a different course though, so that was one positive because I'd done a module in accounting and finance with the two months I'd been there and I really enjoyed that surprisingly so I then changed from business management to accounting and finance which is now what I'm </a:t>
            </a:r>
            <a:r>
              <a:rPr lang="en-GB" sz="1600" i="1" dirty="0" smtClean="0"/>
              <a:t>in… I </a:t>
            </a:r>
            <a:r>
              <a:rPr lang="en-GB" sz="1600" i="1" dirty="0"/>
              <a:t>wouldn't have changed </a:t>
            </a:r>
            <a:r>
              <a:rPr lang="en-GB" sz="1600" i="1" dirty="0" smtClean="0"/>
              <a:t>degrees, had </a:t>
            </a:r>
            <a:r>
              <a:rPr lang="en-GB" sz="1600" i="1" dirty="0"/>
              <a:t>it not been for my </a:t>
            </a:r>
            <a:r>
              <a:rPr lang="en-GB" sz="1600" i="1" dirty="0" smtClean="0"/>
              <a:t>diagnosis</a:t>
            </a:r>
            <a:r>
              <a:rPr lang="en-GB" sz="1600" i="1" dirty="0"/>
              <a:t> </a:t>
            </a:r>
            <a:r>
              <a:rPr lang="en-GB" sz="1600" i="1" dirty="0" smtClean="0"/>
              <a:t>(F, 25+, Leukaemia, London).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7209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half" idx="2"/>
          </p:nvPr>
        </p:nvSpPr>
        <p:spPr>
          <a:xfrm>
            <a:off x="230909" y="443345"/>
            <a:ext cx="11720947" cy="619760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Online </a:t>
            </a:r>
            <a:r>
              <a:rPr lang="en-GB" sz="1800" b="1" dirty="0"/>
              <a:t>challenges</a:t>
            </a:r>
          </a:p>
          <a:p>
            <a:pPr marL="0" indent="0">
              <a:buNone/>
            </a:pPr>
            <a:r>
              <a:rPr lang="en-GB" sz="1600" i="1" dirty="0"/>
              <a:t>You know there can be some dark thoughts where you're saying </a:t>
            </a:r>
            <a:r>
              <a:rPr lang="en-GB" sz="1600" i="1" dirty="0" smtClean="0"/>
              <a:t>‘look </a:t>
            </a:r>
            <a:r>
              <a:rPr lang="en-GB" sz="1600" i="1" dirty="0"/>
              <a:t>what everyone else is </a:t>
            </a:r>
            <a:r>
              <a:rPr lang="en-GB" sz="1600" i="1" dirty="0" smtClean="0"/>
              <a:t>doing’. That's </a:t>
            </a:r>
            <a:r>
              <a:rPr lang="en-GB" sz="1600" i="1" dirty="0"/>
              <a:t>why I don't go on social media, because I would be in an awful, awful, awful state of mind if I were to go on social media throughout this period, particularly </a:t>
            </a:r>
            <a:r>
              <a:rPr lang="en-GB" sz="1600" i="1" dirty="0" smtClean="0"/>
              <a:t>Instagram (M, 25+, Brain, London).</a:t>
            </a:r>
          </a:p>
          <a:p>
            <a:r>
              <a:rPr lang="en-GB" sz="1800" b="1" dirty="0" smtClean="0"/>
              <a:t>Family (guilt)</a:t>
            </a:r>
          </a:p>
          <a:p>
            <a:pPr marL="0" indent="0">
              <a:buNone/>
            </a:pPr>
            <a:r>
              <a:rPr lang="en-GB" sz="1600" i="1" dirty="0" smtClean="0"/>
              <a:t>I'm the patient; I genuinely think that it affected those around me as much as it did me, or potentially even more. We watched…  </a:t>
            </a:r>
            <a:r>
              <a:rPr lang="en-GB" sz="1600" i="1" dirty="0" err="1" smtClean="0"/>
              <a:t>Deadpool</a:t>
            </a:r>
            <a:r>
              <a:rPr lang="en-GB" sz="1600" i="1" dirty="0" smtClean="0"/>
              <a:t> came out the same time, and that's about somebody getting cancer. And granted, it's a stupid comedy superhero movie. But it did say, you know, there's a line in it that said, cancer is not horrendous because of how much it affects you. It's horrendous because of how much it affects your friends and family. And I agree that that is the worst thing about it. I did need support. But I have just gotten through it. And when I was done with it, I was done with it. Whereas my friends and family, that is a worst thing that they might have to live on (.) without me and worrying about the guilt of… did they do enough and things like that. Whereas for me, if I die? Yeah, that's scary. It's not what I want, but I'm gone. I don't have to deal with that (M, 25+, germ cell, Leeds).</a:t>
            </a:r>
          </a:p>
          <a:p>
            <a:pPr marL="0" indent="0">
              <a:buNone/>
            </a:pPr>
            <a:r>
              <a:rPr lang="en-GB" sz="1600" i="1" dirty="0" smtClean="0"/>
              <a:t>Oh gosh, it felt really… It was really horrible. It felt like I had such a strong sense of shame and guilt, like I felt like we were this relatively young couple and I just brought this really uninvited horrible, you know, kind of uninvited guest into our home and that, you know, neither of us really wanted or had planned for. And I felt as well, like, </a:t>
            </a:r>
            <a:r>
              <a:rPr lang="en-GB" sz="1600" i="1" dirty="0" err="1" smtClean="0"/>
              <a:t>'cause</a:t>
            </a:r>
            <a:r>
              <a:rPr lang="en-GB" sz="1600" i="1" dirty="0" smtClean="0"/>
              <a:t>, I've always been fairly, like feminist and been, like, things need to be done 50/50 in terms of housework and then suddenly it was like if I could do, like any housework that was great, you know? So it's such a profound sense of guilt and shame over the impact it had on our lives (F, 25+, Lymphoma, London).</a:t>
            </a:r>
          </a:p>
          <a:p>
            <a:r>
              <a:rPr lang="en-GB" sz="1800" b="1" dirty="0" smtClean="0"/>
              <a:t>Friends (understanding)</a:t>
            </a:r>
          </a:p>
          <a:p>
            <a:pPr marL="0" indent="0">
              <a:buNone/>
            </a:pPr>
            <a:r>
              <a:rPr lang="en-GB" sz="1600" i="1" dirty="0" smtClean="0"/>
              <a:t>one of my closest </a:t>
            </a:r>
            <a:r>
              <a:rPr lang="en-GB" sz="1600" i="1" dirty="0" err="1" smtClean="0"/>
              <a:t>closest</a:t>
            </a:r>
            <a:r>
              <a:rPr lang="en-GB" sz="1600" i="1" dirty="0" smtClean="0"/>
              <a:t> friend, my best friend in the world, who I lived with when I was in treatment I would say our actual relationship (…) there was a massive disconnect because I think she came to visit me once and I think she wasn't quite expecting the gravity of it all and how just how unwell I was. So I think it just was a complete shock to the system and I just remember thinking she's not someone I can message all the time now. And so I remember not having much contact with her while I was in, because she couldn't cope and I couldn't cope with her not coping yeah. So that there was a lot of relationship changes for sure (F, 16-24, Lymphoma, Leeds).</a:t>
            </a:r>
          </a:p>
        </p:txBody>
      </p:sp>
    </p:spTree>
    <p:extLst>
      <p:ext uri="{BB962C8B-B14F-4D97-AF65-F5344CB8AC3E}">
        <p14:creationId xmlns:p14="http://schemas.microsoft.com/office/powerpoint/2010/main" val="2522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23273" y="1256145"/>
            <a:ext cx="11591635" cy="5024581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</a:rPr>
              <a:t>Support </a:t>
            </a:r>
            <a:r>
              <a:rPr lang="en-GB" sz="1800" b="1" dirty="0">
                <a:solidFill>
                  <a:srgbClr val="FF0000"/>
                </a:solidFill>
              </a:rPr>
              <a:t>to </a:t>
            </a:r>
            <a:r>
              <a:rPr lang="en-GB" sz="1800" b="1" dirty="0" smtClean="0">
                <a:solidFill>
                  <a:srgbClr val="FF0000"/>
                </a:solidFill>
              </a:rPr>
              <a:t>return</a:t>
            </a:r>
          </a:p>
          <a:p>
            <a:pPr lvl="1"/>
            <a:r>
              <a:rPr lang="en-GB" sz="1600" b="1" dirty="0" smtClean="0"/>
              <a:t>Education:</a:t>
            </a:r>
          </a:p>
          <a:p>
            <a:pPr marL="0" indent="0">
              <a:buNone/>
            </a:pPr>
            <a:r>
              <a:rPr lang="en-GB" sz="1600" i="1" dirty="0" smtClean="0"/>
              <a:t>… </a:t>
            </a:r>
            <a:r>
              <a:rPr lang="en-GB" sz="1600" i="1" dirty="0"/>
              <a:t>my course leaders were fantastic. They were all brilliant and I think in a weird way, I mean, they'd all had cancer or, like, had their partner had cancer. So when I explained it to them, they were all like your fine like, don't you worry we've got you, which definitely worked in my </a:t>
            </a:r>
            <a:r>
              <a:rPr lang="en-GB" sz="1600" i="1" dirty="0" smtClean="0"/>
              <a:t>favour </a:t>
            </a:r>
            <a:r>
              <a:rPr lang="en-GB" sz="1600" i="1" dirty="0"/>
              <a:t>because that you know, if there were days where I was so tired I couldn't get out of bed and I had a lecture at 10 I didn't get penalized, which in some ways I was like this is probably bit unfair, but then I guess I </a:t>
            </a:r>
            <a:r>
              <a:rPr lang="en-GB" sz="1600" i="1" dirty="0" err="1"/>
              <a:t>I</a:t>
            </a:r>
            <a:r>
              <a:rPr lang="en-GB" sz="1600" i="1" dirty="0"/>
              <a:t> had special considerations, but they were so good about making sure that someone sent me the notes or the session was recorded. They just they were, I can't even begin to say how supportive they were with making sure that I didn't feel like my physical side effects were putting me at disadvantage</a:t>
            </a:r>
            <a:r>
              <a:rPr lang="en-GB" sz="1600" i="1" dirty="0" smtClean="0"/>
              <a:t>. (F, 16-24, Lymphoma, Leeds)</a:t>
            </a:r>
          </a:p>
          <a:p>
            <a:pPr lvl="1"/>
            <a:r>
              <a:rPr lang="en-GB" sz="1800" b="1" dirty="0" smtClean="0"/>
              <a:t>Employment</a:t>
            </a:r>
          </a:p>
          <a:p>
            <a:pPr marL="0" indent="0">
              <a:buNone/>
            </a:pPr>
            <a:r>
              <a:rPr lang="en-GB" sz="1600" i="1" dirty="0"/>
              <a:t>my work (...) were very supportive (...) surprisingly, I was on a zero hour contract at work and people obviously wanted to keep me so my </a:t>
            </a:r>
            <a:r>
              <a:rPr lang="en-GB" sz="1600" i="1" dirty="0" smtClean="0"/>
              <a:t>superiors, </a:t>
            </a:r>
            <a:r>
              <a:rPr lang="en-GB" sz="1600" i="1" dirty="0"/>
              <a:t>they gave me a contract so they could pay me sick leave until I got better and came back. (…) people had to fundraise for me, because they understood I was on a pretty low salary during this zero hour contract. So we've organised </a:t>
            </a:r>
            <a:r>
              <a:rPr lang="en-GB" sz="1600" i="1" dirty="0" smtClean="0"/>
              <a:t>a fundraiser. </a:t>
            </a:r>
            <a:r>
              <a:rPr lang="en-GB" sz="1600" i="1" dirty="0"/>
              <a:t>And I've been told later when I got back to work, that never happened before (M, </a:t>
            </a:r>
            <a:r>
              <a:rPr lang="en-GB" sz="1600" i="1" dirty="0" smtClean="0"/>
              <a:t>25+, </a:t>
            </a:r>
            <a:r>
              <a:rPr lang="en-GB" sz="1600" i="1" dirty="0"/>
              <a:t>Lymphoma, Leeds)</a:t>
            </a:r>
          </a:p>
          <a:p>
            <a:pPr marL="0" indent="0">
              <a:buNone/>
            </a:pPr>
            <a:endParaRPr lang="en-GB" sz="1400" i="1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893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3" y="818535"/>
            <a:ext cx="9621436" cy="5462344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In short: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Less employment and income</a:t>
            </a: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Gendered: especially in women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Delays in completing education</a:t>
            </a: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More people embrace education following cancer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More relationship breakdown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More move back into the parental home</a:t>
            </a: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Although fewer end up living with their </a:t>
            </a:r>
            <a:r>
              <a:rPr lang="en-GB" b="1" dirty="0" smtClean="0">
                <a:solidFill>
                  <a:srgbClr val="FF0000"/>
                </a:solidFill>
              </a:rPr>
              <a:t>parents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Poorer mental </a:t>
            </a:r>
            <a:r>
              <a:rPr lang="en-GB" b="1" dirty="0" smtClean="0">
                <a:solidFill>
                  <a:srgbClr val="FF0000"/>
                </a:solidFill>
              </a:rPr>
              <a:t>health: higher levels of depression and anxiety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Patients declare wanting changes focusing on:</a:t>
            </a:r>
          </a:p>
          <a:p>
            <a:pPr lvl="2"/>
            <a:r>
              <a:rPr lang="en-GB" b="1" dirty="0" smtClean="0">
                <a:solidFill>
                  <a:srgbClr val="FF0000"/>
                </a:solidFill>
              </a:rPr>
              <a:t>Awareness of the disruptive effect of cancer in work and education</a:t>
            </a:r>
          </a:p>
          <a:p>
            <a:pPr lvl="2"/>
            <a:r>
              <a:rPr lang="en-GB" b="1" dirty="0" smtClean="0">
                <a:solidFill>
                  <a:srgbClr val="FF0000"/>
                </a:solidFill>
              </a:rPr>
              <a:t>Better knowledge of disruptions in the general population</a:t>
            </a:r>
          </a:p>
          <a:p>
            <a:pPr lvl="2"/>
            <a:r>
              <a:rPr lang="en-GB" b="1" dirty="0" smtClean="0">
                <a:solidFill>
                  <a:srgbClr val="FF0000"/>
                </a:solidFill>
              </a:rPr>
              <a:t>Greater flexibility from institutions and peers</a:t>
            </a:r>
          </a:p>
          <a:p>
            <a:pPr lvl="2"/>
            <a:r>
              <a:rPr lang="en-GB" b="1" dirty="0" smtClean="0">
                <a:solidFill>
                  <a:srgbClr val="FF0000"/>
                </a:solidFill>
              </a:rPr>
              <a:t>Additional support in terms of:</a:t>
            </a:r>
          </a:p>
          <a:p>
            <a:pPr lvl="3"/>
            <a:r>
              <a:rPr lang="en-GB" b="1" dirty="0" smtClean="0">
                <a:solidFill>
                  <a:srgbClr val="FF0000"/>
                </a:solidFill>
              </a:rPr>
              <a:t>Mental health to help deal with: change, disruptions, pressures</a:t>
            </a:r>
          </a:p>
          <a:p>
            <a:pPr lvl="3"/>
            <a:r>
              <a:rPr lang="en-GB" b="1" dirty="0" smtClean="0">
                <a:solidFill>
                  <a:srgbClr val="FF0000"/>
                </a:solidFill>
              </a:rPr>
              <a:t>More resources incl. peer &amp; social welfare support on adult wards</a:t>
            </a:r>
          </a:p>
          <a:p>
            <a:pPr lvl="3"/>
            <a:endParaRPr lang="en-GB" b="1" dirty="0" smtClean="0">
              <a:solidFill>
                <a:srgbClr val="FF0000"/>
              </a:solidFill>
            </a:endParaRPr>
          </a:p>
          <a:p>
            <a:pPr lvl="1"/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9341986" y="4898708"/>
            <a:ext cx="2644302" cy="1819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362238" y="5808419"/>
            <a:ext cx="467032" cy="656303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82" y="-83127"/>
            <a:ext cx="9188817" cy="104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STARS Study: Summary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311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92F8-9794-4BA8-B3C2-904F8374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239"/>
            <a:ext cx="10515600" cy="731319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Biographical disruption among adolescents and young adults with chronic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F36E-F1AC-457C-9628-A200F5A8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92" y="1930527"/>
            <a:ext cx="9744908" cy="4786080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Background:</a:t>
            </a:r>
          </a:p>
          <a:p>
            <a:pPr lvl="1"/>
            <a:r>
              <a:rPr lang="en-GB" sz="1800" dirty="0"/>
              <a:t>A seminal 1982 article in which chronic illness was conceptualised as a cause of ‘biographical disruption,’ whereby it can trigger changes in the direction and course of various social and economic aspects of people’s lives</a:t>
            </a:r>
          </a:p>
          <a:p>
            <a:pPr lvl="1"/>
            <a:r>
              <a:rPr lang="en-GB" sz="1800" dirty="0"/>
              <a:t>Other more recent studies have exploited large datasets, but few focus on young adolescents and young adults </a:t>
            </a:r>
          </a:p>
          <a:p>
            <a:pPr lvl="1"/>
            <a:r>
              <a:rPr lang="en-GB" sz="1800" dirty="0"/>
              <a:t>One example is living with a chronic disease</a:t>
            </a:r>
          </a:p>
          <a:p>
            <a:pPr lvl="1"/>
            <a:r>
              <a:rPr lang="en-GB" sz="1800" dirty="0"/>
              <a:t>Policy relevant </a:t>
            </a:r>
            <a:r>
              <a:rPr lang="en-GB" sz="1800" dirty="0">
                <a:sym typeface="Wingdings" panose="05000000000000000000" pitchFamily="2" charset="2"/>
              </a:rPr>
              <a:t></a:t>
            </a:r>
            <a:endParaRPr lang="en-GB" sz="1800" dirty="0"/>
          </a:p>
          <a:p>
            <a:r>
              <a:rPr lang="en-GB" sz="1800" b="1" dirty="0">
                <a:solidFill>
                  <a:srgbClr val="FF0000"/>
                </a:solidFill>
              </a:rPr>
              <a:t>Research questions:  </a:t>
            </a:r>
          </a:p>
          <a:p>
            <a:pPr lvl="1"/>
            <a:r>
              <a:rPr lang="en-GB" sz="1800" dirty="0"/>
              <a:t>What differences do we observe in various social and economic indicators between AYAs living with a prevalent chronic disease compared to those who have not reported a chronic disease?</a:t>
            </a:r>
          </a:p>
          <a:p>
            <a:pPr lvl="1"/>
            <a:r>
              <a:rPr lang="en-GB" sz="1800" dirty="0"/>
              <a:t>Do these differences vary by gender or by age group (16-24 vs. 25-39)?</a:t>
            </a:r>
          </a:p>
          <a:p>
            <a:pPr lvl="1"/>
            <a:endParaRPr lang="en-GB" sz="1800" dirty="0"/>
          </a:p>
          <a:p>
            <a:endParaRPr lang="en-GB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092" y="214555"/>
            <a:ext cx="5058943" cy="89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Study 1. Summary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839" y="5043054"/>
            <a:ext cx="2493634" cy="17161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12135" y="5101375"/>
            <a:ext cx="1069258" cy="910611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9A21E533-C99C-4BCE-9142-8A6D778D3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4" y="5827260"/>
            <a:ext cx="1976064" cy="9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" y="83906"/>
            <a:ext cx="9320154" cy="155279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Final output - Integration </a:t>
            </a:r>
            <a:r>
              <a:rPr lang="en-GB" sz="3200" b="1" dirty="0"/>
              <a:t>within existing clinical</a:t>
            </a:r>
            <a:r>
              <a:rPr lang="en-GB" sz="3200" b="1" dirty="0" smtClean="0"/>
              <a:t>, social and psychological </a:t>
            </a:r>
            <a:r>
              <a:rPr lang="en-GB" sz="3200" b="1" dirty="0"/>
              <a:t>NHS </a:t>
            </a:r>
            <a:r>
              <a:rPr lang="en-GB" sz="3200" b="1" dirty="0" smtClean="0"/>
              <a:t>policy &amp; practice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33" y="1921802"/>
            <a:ext cx="11854507" cy="4741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Question: </a:t>
            </a:r>
            <a:r>
              <a:rPr lang="en-GB" sz="2400" dirty="0" smtClean="0"/>
              <a:t>How do we integrate the findings from these </a:t>
            </a:r>
            <a:r>
              <a:rPr lang="en-GB" sz="2400" dirty="0"/>
              <a:t>3 studies within </a:t>
            </a:r>
            <a:r>
              <a:rPr lang="en-GB" sz="2400" dirty="0" smtClean="0"/>
              <a:t>a </a:t>
            </a:r>
            <a:r>
              <a:rPr lang="en-GB" sz="2400" b="1" dirty="0" smtClean="0">
                <a:solidFill>
                  <a:srgbClr val="FF0000"/>
                </a:solidFill>
              </a:rPr>
              <a:t>Multidimensional </a:t>
            </a:r>
            <a:r>
              <a:rPr lang="en-GB" sz="2400" b="1" dirty="0">
                <a:solidFill>
                  <a:srgbClr val="FF0000"/>
                </a:solidFill>
              </a:rPr>
              <a:t>Stratification Model of Social </a:t>
            </a:r>
            <a:r>
              <a:rPr lang="en-GB" sz="2400" b="1" dirty="0" smtClean="0">
                <a:solidFill>
                  <a:srgbClr val="FF0000"/>
                </a:solidFill>
              </a:rPr>
              <a:t>Integration </a:t>
            </a:r>
            <a:r>
              <a:rPr lang="en-GB" sz="2400" b="1" dirty="0">
                <a:solidFill>
                  <a:srgbClr val="FF0000"/>
                </a:solidFill>
              </a:rPr>
              <a:t>Outcomes </a:t>
            </a:r>
            <a:r>
              <a:rPr lang="en-GB" sz="2400" dirty="0" smtClean="0"/>
              <a:t>for the NHS to help</a:t>
            </a:r>
            <a:r>
              <a:rPr lang="en-GB" sz="2400" dirty="0"/>
              <a:t> </a:t>
            </a:r>
            <a:r>
              <a:rPr lang="en-GB" sz="2400" dirty="0" smtClean="0"/>
              <a:t>reduce inequalities in outcomes and service provision?</a:t>
            </a:r>
          </a:p>
          <a:p>
            <a:pPr marL="0" indent="0">
              <a:buNone/>
            </a:pPr>
            <a:r>
              <a:rPr lang="en-GB" sz="2400" b="1" dirty="0" smtClean="0"/>
              <a:t>Method: </a:t>
            </a:r>
          </a:p>
          <a:p>
            <a:r>
              <a:rPr lang="en-GB" sz="2400" dirty="0" smtClean="0"/>
              <a:t>Integrate quantitative and qualitative findings </a:t>
            </a:r>
          </a:p>
          <a:p>
            <a:r>
              <a:rPr lang="en-GB" sz="2400" dirty="0" smtClean="0"/>
              <a:t>Link them to policy and services (</a:t>
            </a:r>
            <a:r>
              <a:rPr lang="en-GB" sz="2400" dirty="0" err="1" smtClean="0"/>
              <a:t>espc</a:t>
            </a:r>
            <a:r>
              <a:rPr lang="en-GB" sz="2400" dirty="0" smtClean="0"/>
              <a:t>. missing MH support)</a:t>
            </a:r>
          </a:p>
          <a:p>
            <a:r>
              <a:rPr lang="en-GB" sz="2400" dirty="0" smtClean="0"/>
              <a:t>Involve patients, charities, and healthcare professionals with knowledge of policy and service delivery to link findings to practice</a:t>
            </a:r>
          </a:p>
          <a:p>
            <a:pPr marL="0" indent="0">
              <a:buNone/>
            </a:pPr>
            <a:r>
              <a:rPr lang="en-GB" sz="2400" b="1" dirty="0" smtClean="0"/>
              <a:t>Outcome: </a:t>
            </a:r>
          </a:p>
          <a:p>
            <a:r>
              <a:rPr lang="en-GB" sz="2400" dirty="0" smtClean="0"/>
              <a:t>Policy </a:t>
            </a:r>
            <a:r>
              <a:rPr lang="en-GB" sz="2400" dirty="0"/>
              <a:t>proposals to implement </a:t>
            </a:r>
            <a:r>
              <a:rPr lang="en-GB" sz="2400" dirty="0" smtClean="0"/>
              <a:t>model </a:t>
            </a:r>
            <a:r>
              <a:rPr lang="en-GB" sz="2400" dirty="0"/>
              <a:t>within </a:t>
            </a:r>
            <a:r>
              <a:rPr lang="en-GB" sz="2400" dirty="0" smtClean="0"/>
              <a:t>NHS cancer services</a:t>
            </a:r>
            <a:endParaRPr lang="en-GB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4420" t="33629" r="36673" b="6549"/>
          <a:stretch/>
        </p:blipFill>
        <p:spPr>
          <a:xfrm>
            <a:off x="9836726" y="4986542"/>
            <a:ext cx="2355273" cy="16205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61713" y="5852581"/>
            <a:ext cx="952385" cy="810531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98511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1926"/>
            <a:ext cx="10515600" cy="87746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Questions? Suggestions?</a:t>
            </a:r>
          </a:p>
          <a:p>
            <a:r>
              <a:rPr lang="en-GB" sz="2000" dirty="0" smtClean="0"/>
              <a:t>Contact: </a:t>
            </a:r>
            <a:r>
              <a:rPr lang="en-GB" sz="2000" dirty="0" smtClean="0">
                <a:hlinkClick r:id="rId2"/>
              </a:rPr>
              <a:t>d.p.stark@leeds.ac.uk</a:t>
            </a:r>
            <a:r>
              <a:rPr lang="en-GB" sz="2000" dirty="0" smtClean="0"/>
              <a:t>; </a:t>
            </a:r>
            <a:r>
              <a:rPr lang="en-GB" sz="2000" dirty="0" smtClean="0"/>
              <a:t>a.martin1@leeds.ac.uk; </a:t>
            </a:r>
            <a:r>
              <a:rPr lang="en-GB" sz="2000" dirty="0" smtClean="0"/>
              <a:t>o.c.lindner@leeds.ac.uk</a:t>
            </a:r>
          </a:p>
          <a:p>
            <a:pPr lvl="0"/>
            <a:endParaRPr lang="en-GB" sz="2000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80B649F-5650-4C7A-8196-5840E3BAD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41" y="2729633"/>
            <a:ext cx="2762454" cy="2763039"/>
          </a:xfrm>
          <a:prstGeom prst="rect">
            <a:avLst/>
          </a:prstGeom>
        </p:spPr>
      </p:pic>
      <p:pic>
        <p:nvPicPr>
          <p:cNvPr id="5" name="Picture 11" descr="LTH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52" y="6253018"/>
            <a:ext cx="2827841" cy="47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0" y="117743"/>
            <a:ext cx="2409090" cy="612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26239" b="29341"/>
          <a:stretch/>
        </p:blipFill>
        <p:spPr>
          <a:xfrm>
            <a:off x="224562" y="6075168"/>
            <a:ext cx="2500166" cy="666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3400" y="98406"/>
            <a:ext cx="1220450" cy="35346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23D28A-9AF4-4529-A54B-CD4B242FBA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-17238"/>
            <a:ext cx="1317912" cy="1216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83" y="2909807"/>
            <a:ext cx="3917759" cy="24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115743"/>
            <a:ext cx="10515600" cy="1325563"/>
          </a:xfrm>
        </p:spPr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218"/>
            <a:ext cx="10515600" cy="5209309"/>
          </a:xfrm>
        </p:spPr>
        <p:txBody>
          <a:bodyPr>
            <a:normAutofit/>
          </a:bodyPr>
          <a:lstStyle/>
          <a:p>
            <a:r>
              <a:rPr lang="en-GB" b="1" dirty="0" smtClean="0"/>
              <a:t>Economic and Social Research Council</a:t>
            </a:r>
          </a:p>
          <a:p>
            <a:r>
              <a:rPr lang="en-GB" b="1" dirty="0" smtClean="0"/>
              <a:t>TYA, Breast, Brain, Haematology, Paediatric, Thyroid, Lung, Gynaecology, Colorectal, GI, Germ cell, Urology, Head &amp; Neck, Melanoma teams</a:t>
            </a:r>
          </a:p>
          <a:p>
            <a:r>
              <a:rPr lang="en-GB" b="1" dirty="0" smtClean="0"/>
              <a:t>Young Advisory Group</a:t>
            </a:r>
          </a:p>
          <a:p>
            <a:r>
              <a:rPr lang="en-GB" b="1" dirty="0" smtClean="0"/>
              <a:t>Academic Advisory Group</a:t>
            </a:r>
          </a:p>
          <a:p>
            <a:endParaRPr lang="en-GB" b="1" dirty="0"/>
          </a:p>
          <a:p>
            <a:r>
              <a:rPr lang="en-GB" b="1" dirty="0" smtClean="0"/>
              <a:t>Former team members: </a:t>
            </a:r>
            <a:r>
              <a:rPr lang="en-GB" dirty="0" err="1"/>
              <a:t>Rizwana</a:t>
            </a:r>
            <a:r>
              <a:rPr lang="en-GB" dirty="0"/>
              <a:t> Uddin, Joanne McCulloch, Luke Hughes</a:t>
            </a:r>
            <a:endParaRPr lang="en-GB" b="1" dirty="0" smtClean="0"/>
          </a:p>
          <a:p>
            <a:r>
              <a:rPr lang="en-GB" b="1" dirty="0" smtClean="0"/>
              <a:t>PCOR </a:t>
            </a:r>
            <a:r>
              <a:rPr lang="en-GB" b="1" dirty="0" smtClean="0"/>
              <a:t>team, especially Zoe Rogers and Christopher Bedding. </a:t>
            </a:r>
            <a:r>
              <a:rPr lang="en-GB" dirty="0" smtClean="0"/>
              <a:t>Also Rob Carter, Jeremy Dwyer, Sarah Dickinson, Andrea Gibson.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F36E-F1AC-457C-9628-A200F5A8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314792"/>
            <a:ext cx="10859125" cy="6235909"/>
          </a:xfrm>
        </p:spPr>
        <p:txBody>
          <a:bodyPr>
            <a:noAutofit/>
          </a:bodyPr>
          <a:lstStyle/>
          <a:p>
            <a:r>
              <a:rPr lang="en-GB" sz="2300" b="1" dirty="0">
                <a:solidFill>
                  <a:srgbClr val="FF0000"/>
                </a:solidFill>
              </a:rPr>
              <a:t>Method:  </a:t>
            </a:r>
          </a:p>
          <a:p>
            <a:pPr lvl="1"/>
            <a:r>
              <a:rPr lang="en-GB" dirty="0"/>
              <a:t>UK Household Longitudinal Study data collected between January 2009 (start of wave 1) and June 2020 (end of wave 10)</a:t>
            </a:r>
          </a:p>
          <a:p>
            <a:pPr lvl="1"/>
            <a:r>
              <a:rPr lang="en-GB" dirty="0"/>
              <a:t>AYAs who were diagnosed with one or more of six chronic diseases (n=9,910) are compared to AYAs who lived without a chronic disease (n=31,795) in terms of seven key indicators of social integration using regression models</a:t>
            </a:r>
          </a:p>
          <a:p>
            <a:pPr lvl="1"/>
            <a:r>
              <a:rPr lang="en-GB" dirty="0"/>
              <a:t>The six chronic diseases were asthma, arthritis, diabetes, epilepsy, high blood pressure and clinical depression</a:t>
            </a:r>
          </a:p>
          <a:p>
            <a:pPr lvl="1"/>
            <a:r>
              <a:rPr lang="en-GB" dirty="0"/>
              <a:t>The seven self-reported economic and social indicators were:</a:t>
            </a:r>
          </a:p>
          <a:p>
            <a:pPr lvl="2"/>
            <a:r>
              <a:rPr lang="en-GB" sz="2400" dirty="0"/>
              <a:t>markers of social support availability (number of friends, online socialising, loneliness)</a:t>
            </a:r>
          </a:p>
          <a:p>
            <a:pPr lvl="2"/>
            <a:r>
              <a:rPr lang="en-GB" sz="2400" dirty="0"/>
              <a:t>markers of social engagement and access to resources (living arrangements, degree-level educational attainment, employment status, and earnings)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A21E533-C99C-4BCE-9142-8A6D778D3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022"/>
            <a:ext cx="2295870" cy="1090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2891" y="5159430"/>
            <a:ext cx="2337679" cy="16088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18796" y="5213666"/>
            <a:ext cx="902891" cy="719543"/>
          </a:xfrm>
          <a:prstGeom prst="ellipse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4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F36E-F1AC-457C-9628-A200F5A8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656"/>
            <a:ext cx="10515600" cy="5652307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Results:  </a:t>
            </a:r>
          </a:p>
          <a:p>
            <a:pPr lvl="1"/>
            <a:r>
              <a:rPr lang="en-GB" dirty="0"/>
              <a:t>Predicted probability of living with parent(s) or guardian(s) and of living alone, by chronic disease and gender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B8603-4C60-491C-BDAB-EBD498633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50" t="27925" r="5179" b="28701"/>
          <a:stretch/>
        </p:blipFill>
        <p:spPr>
          <a:xfrm>
            <a:off x="1066751" y="1770089"/>
            <a:ext cx="10115910" cy="48007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0838" y="2955639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03598" y="2609277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56357" y="3121894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43413" y="3149599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423569" y="3011062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80959" y="3214260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663391" y="3283533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F36E-F1AC-457C-9628-A200F5A8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744"/>
            <a:ext cx="10515600" cy="5787219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Results:  </a:t>
            </a:r>
          </a:p>
          <a:p>
            <a:pPr lvl="1"/>
            <a:r>
              <a:rPr lang="en-GB" b="0" i="0" u="none" strike="noStrike" baseline="0" dirty="0">
                <a:latin typeface="Calibri" panose="020F0502020204030204" pitchFamily="34" charset="0"/>
              </a:rPr>
              <a:t>Predicted probability of having degree-level educational attainment by chronic disease and gender</a:t>
            </a:r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DFD71-D3B6-44F7-A8DF-E78D064C6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62" t="24828" r="4910" b="33735"/>
          <a:stretch/>
        </p:blipFill>
        <p:spPr>
          <a:xfrm>
            <a:off x="670642" y="1510662"/>
            <a:ext cx="10927100" cy="4871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0720" y="2969498"/>
            <a:ext cx="295561" cy="22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60424" y="2697028"/>
            <a:ext cx="314049" cy="341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68617" y="2530763"/>
            <a:ext cx="323272" cy="374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881409" y="2655464"/>
            <a:ext cx="314049" cy="341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03440" y="2507684"/>
            <a:ext cx="314049" cy="341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90312" y="2281393"/>
            <a:ext cx="314049" cy="341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707724" y="2867899"/>
            <a:ext cx="314049" cy="341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476657" y="2761682"/>
            <a:ext cx="381001" cy="401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294075" y="2932554"/>
            <a:ext cx="381001" cy="401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150747" y="2687792"/>
            <a:ext cx="314049" cy="341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954308" y="2937171"/>
            <a:ext cx="314049" cy="341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F36E-F1AC-457C-9628-A200F5A8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793"/>
            <a:ext cx="10515600" cy="586217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Results:  </a:t>
            </a:r>
          </a:p>
          <a:p>
            <a:pPr lvl="1"/>
            <a:r>
              <a:rPr lang="en-GB" b="0" i="0" u="none" strike="noStrike" baseline="0" dirty="0">
                <a:latin typeface="Calibri" panose="020F0502020204030204" pitchFamily="34" charset="0"/>
              </a:rPr>
              <a:t>Predicted probability of being employed by chronic disease, age and gender</a:t>
            </a:r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D041A-33AB-456C-97BE-92FFAD8A2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01" t="33520" r="5893" b="29977"/>
          <a:stretch/>
        </p:blipFill>
        <p:spPr>
          <a:xfrm>
            <a:off x="284935" y="1320251"/>
            <a:ext cx="11745105" cy="52006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724" y="1408553"/>
            <a:ext cx="1713367" cy="186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975256" y="1394700"/>
            <a:ext cx="1713367" cy="186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36770" y="3906992"/>
            <a:ext cx="1713367" cy="186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69870" y="3916229"/>
            <a:ext cx="1713367" cy="186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947539" y="3916223"/>
            <a:ext cx="1713367" cy="186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36767" y="1394701"/>
            <a:ext cx="1713367" cy="186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6570</Words>
  <Application>Microsoft Office PowerPoint</Application>
  <PresentationFormat>Widescreen</PresentationFormat>
  <Paragraphs>1030</Paragraphs>
  <Slides>52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Wingdings</vt:lpstr>
      <vt:lpstr>1_Custom Design</vt:lpstr>
      <vt:lpstr>Custom Design</vt:lpstr>
      <vt:lpstr> The STARS Study: Social outcomes in adolescents and young adults (AYA) following a cancer diagnosis An overview of the quantitative and qualitative findings</vt:lpstr>
      <vt:lpstr>Why did we start this research?</vt:lpstr>
      <vt:lpstr>PowerPoint Presentation</vt:lpstr>
      <vt:lpstr>PowerPoint Presentation</vt:lpstr>
      <vt:lpstr>Biographical disruption among adolescents and young adults with chronic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2. Summary  How does a cancer diagnosis affect education, employment, social, health and wellbeing outcomes? A matched case-control cohort study of TYAs in England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Text hierarchy and formatting with two images slide </vt:lpstr>
      <vt:lpstr>How to display schools and/or Faculties in your slides</vt:lpstr>
      <vt:lpstr>Study 3. Summary</vt:lpstr>
      <vt:lpstr>Study 3 - Quantitative. Summary</vt:lpstr>
      <vt:lpstr>Study 3. Planned analyses</vt:lpstr>
      <vt:lpstr>Study 3. Preliminary results</vt:lpstr>
      <vt:lpstr>Study 3. Preliminary results</vt:lpstr>
      <vt:lpstr>Study 3. Preliminary results</vt:lpstr>
      <vt:lpstr>Study 3. Preliminary results</vt:lpstr>
      <vt:lpstr>Study 3. Preliminary results</vt:lpstr>
      <vt:lpstr>Study 3. Preliminary results</vt:lpstr>
      <vt:lpstr>Study 3. Preliminary results</vt:lpstr>
      <vt:lpstr>PowerPoint Presentation</vt:lpstr>
      <vt:lpstr>PowerPoint Presentation</vt:lpstr>
      <vt:lpstr>PowerPoint Presentation</vt:lpstr>
      <vt:lpstr>Participants</vt:lpstr>
      <vt:lpstr>Framework 1 – Disruption and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output - Integration within existing clinical, social and psychological NHS policy &amp; practice</vt:lpstr>
      <vt:lpstr>Thank you for listening</vt:lpstr>
      <vt:lpstr>Acknowledgements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Quarterly</dc:title>
  <dc:creator>Oana Lindner</dc:creator>
  <cp:lastModifiedBy>Oana Lindner</cp:lastModifiedBy>
  <cp:revision>97</cp:revision>
  <dcterms:created xsi:type="dcterms:W3CDTF">2022-09-15T14:47:41Z</dcterms:created>
  <dcterms:modified xsi:type="dcterms:W3CDTF">2024-01-23T11:41:44Z</dcterms:modified>
</cp:coreProperties>
</file>